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Neue Montreal Medium" charset="1" panose="00000400000000000000"/>
      <p:regular r:id="rId22"/>
    </p:embeddedFont>
    <p:embeddedFont>
      <p:font typeface="Neue Montreal Bold" charset="1" panose="00000400000000000000"/>
      <p:regular r:id="rId23"/>
    </p:embeddedFont>
    <p:embeddedFont>
      <p:font typeface="Neue Montreal" charset="1" panose="00000400000000000000"/>
      <p:regular r:id="rId24"/>
    </p:embeddedFont>
    <p:embeddedFont>
      <p:font typeface="Canva Sans Italics" charset="1" panose="020B0503030501040103"/>
      <p:regular r:id="rId25"/>
    </p:embeddedFont>
    <p:embeddedFont>
      <p:font typeface="Poppins Bold" charset="1" panose="00000800000000000000"/>
      <p:regular r:id="rId26"/>
    </p:embeddedFont>
    <p:embeddedFont>
      <p:font typeface="Poppins" charset="1" panose="00000500000000000000"/>
      <p:regular r:id="rId27"/>
    </p:embeddedFont>
    <p:embeddedFont>
      <p:font typeface="Poppins Semi-Bold" charset="1" panose="00000700000000000000"/>
      <p:regular r:id="rId28"/>
    </p:embeddedFont>
    <p:embeddedFont>
      <p:font typeface="Neue Montreal Medium Italics" charset="1" panose="00000400000000000000"/>
      <p:regular r:id="rId29"/>
    </p:embeddedFont>
    <p:embeddedFont>
      <p:font typeface="Canva Sans Bold" charset="1" panose="020B0803030501040103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svg" Type="http://schemas.openxmlformats.org/officeDocument/2006/relationships/image"/><Relationship Id="rId11" Target="../media/image47.png" Type="http://schemas.openxmlformats.org/officeDocument/2006/relationships/image"/><Relationship Id="rId12" Target="../media/image48.svg" Type="http://schemas.openxmlformats.org/officeDocument/2006/relationships/image"/><Relationship Id="rId13" Target="../media/image4.png" Type="http://schemas.openxmlformats.org/officeDocument/2006/relationships/image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40.jpe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Relationship Id="rId7" Target="../media/image43.png" Type="http://schemas.openxmlformats.org/officeDocument/2006/relationships/image"/><Relationship Id="rId8" Target="../media/image44.sv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svg" Type="http://schemas.openxmlformats.org/officeDocument/2006/relationships/image"/><Relationship Id="rId4" Target="../media/image52.png" Type="http://schemas.openxmlformats.org/officeDocument/2006/relationships/image"/><Relationship Id="rId5" Target="../media/image53.png" Type="http://schemas.openxmlformats.org/officeDocument/2006/relationships/image"/><Relationship Id="rId6" Target="../media/image54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svg" Type="http://schemas.openxmlformats.org/officeDocument/2006/relationships/image"/><Relationship Id="rId11" Target="../media/image62.png" Type="http://schemas.openxmlformats.org/officeDocument/2006/relationships/image"/><Relationship Id="rId12" Target="../media/image63.svg" Type="http://schemas.openxmlformats.org/officeDocument/2006/relationships/image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57.png" Type="http://schemas.openxmlformats.org/officeDocument/2006/relationships/image"/><Relationship Id="rId7" Target="../media/image58.png" Type="http://schemas.openxmlformats.org/officeDocument/2006/relationships/image"/><Relationship Id="rId8" Target="../media/image59.svg" Type="http://schemas.openxmlformats.org/officeDocument/2006/relationships/image"/><Relationship Id="rId9" Target="../media/image6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2.svg" Type="http://schemas.openxmlformats.org/officeDocument/2006/relationships/image"/><Relationship Id="rId11" Target="../media/image73.png" Type="http://schemas.openxmlformats.org/officeDocument/2006/relationships/image"/><Relationship Id="rId2" Target="../media/image64.png" Type="http://schemas.openxmlformats.org/officeDocument/2006/relationships/image"/><Relationship Id="rId3" Target="../media/image65.svg" Type="http://schemas.openxmlformats.org/officeDocument/2006/relationships/image"/><Relationship Id="rId4" Target="../media/image66.png" Type="http://schemas.openxmlformats.org/officeDocument/2006/relationships/image"/><Relationship Id="rId5" Target="../media/image67.png" Type="http://schemas.openxmlformats.org/officeDocument/2006/relationships/image"/><Relationship Id="rId6" Target="../media/image68.svg" Type="http://schemas.openxmlformats.org/officeDocument/2006/relationships/image"/><Relationship Id="rId7" Target="../media/image69.png" Type="http://schemas.openxmlformats.org/officeDocument/2006/relationships/image"/><Relationship Id="rId8" Target="../media/image70.svg" Type="http://schemas.openxmlformats.org/officeDocument/2006/relationships/image"/><Relationship Id="rId9" Target="../media/image7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8.jpeg" Type="http://schemas.openxmlformats.org/officeDocument/2006/relationships/image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74.jpeg" Type="http://schemas.openxmlformats.org/officeDocument/2006/relationships/image"/><Relationship Id="rId7" Target="../media/image75.jpeg" Type="http://schemas.openxmlformats.org/officeDocument/2006/relationships/image"/><Relationship Id="rId8" Target="../media/image76.jpeg" Type="http://schemas.openxmlformats.org/officeDocument/2006/relationships/image"/><Relationship Id="rId9" Target="../media/image77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9.jpeg" Type="http://schemas.openxmlformats.org/officeDocument/2006/relationships/image"/><Relationship Id="rId3" Target="../media/image55.png" Type="http://schemas.openxmlformats.org/officeDocument/2006/relationships/image"/><Relationship Id="rId4" Target="../media/image5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svg" Type="http://schemas.openxmlformats.org/officeDocument/2006/relationships/image"/><Relationship Id="rId12" Target="../media/image4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544658">
            <a:off x="3310848" y="-9099481"/>
            <a:ext cx="13448288" cy="13414668"/>
          </a:xfrm>
          <a:custGeom>
            <a:avLst/>
            <a:gdLst/>
            <a:ahLst/>
            <a:cxnLst/>
            <a:rect r="r" b="b" t="t" l="l"/>
            <a:pathLst>
              <a:path h="13414668" w="13448288">
                <a:moveTo>
                  <a:pt x="0" y="0"/>
                </a:moveTo>
                <a:lnTo>
                  <a:pt x="13448289" y="0"/>
                </a:lnTo>
                <a:lnTo>
                  <a:pt x="13448289" y="13414668"/>
                </a:lnTo>
                <a:lnTo>
                  <a:pt x="0" y="1341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46621">
            <a:off x="-498788" y="8055066"/>
            <a:ext cx="7762300" cy="7742895"/>
          </a:xfrm>
          <a:custGeom>
            <a:avLst/>
            <a:gdLst/>
            <a:ahLst/>
            <a:cxnLst/>
            <a:rect r="r" b="b" t="t" l="l"/>
            <a:pathLst>
              <a:path h="7742895" w="7762300">
                <a:moveTo>
                  <a:pt x="0" y="0"/>
                </a:moveTo>
                <a:lnTo>
                  <a:pt x="7762301" y="0"/>
                </a:lnTo>
                <a:lnTo>
                  <a:pt x="7762301" y="7742895"/>
                </a:lnTo>
                <a:lnTo>
                  <a:pt x="0" y="7742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698626" y="472575"/>
            <a:ext cx="641254" cy="484209"/>
            <a:chOff x="0" y="0"/>
            <a:chExt cx="168890" cy="1275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8890" cy="127528"/>
            </a:xfrm>
            <a:custGeom>
              <a:avLst/>
              <a:gdLst/>
              <a:ahLst/>
              <a:cxnLst/>
              <a:rect r="r" b="b" t="t" l="l"/>
              <a:pathLst>
                <a:path h="127528" w="168890">
                  <a:moveTo>
                    <a:pt x="63764" y="0"/>
                  </a:moveTo>
                  <a:lnTo>
                    <a:pt x="105126" y="0"/>
                  </a:lnTo>
                  <a:cubicBezTo>
                    <a:pt x="122037" y="0"/>
                    <a:pt x="138256" y="6718"/>
                    <a:pt x="150214" y="18676"/>
                  </a:cubicBezTo>
                  <a:cubicBezTo>
                    <a:pt x="162172" y="30634"/>
                    <a:pt x="168890" y="46853"/>
                    <a:pt x="168890" y="63764"/>
                  </a:cubicBezTo>
                  <a:lnTo>
                    <a:pt x="168890" y="63764"/>
                  </a:lnTo>
                  <a:cubicBezTo>
                    <a:pt x="168890" y="80675"/>
                    <a:pt x="162172" y="96894"/>
                    <a:pt x="150214" y="108852"/>
                  </a:cubicBezTo>
                  <a:cubicBezTo>
                    <a:pt x="138256" y="120810"/>
                    <a:pt x="122037" y="127528"/>
                    <a:pt x="105126" y="127528"/>
                  </a:cubicBezTo>
                  <a:lnTo>
                    <a:pt x="63764" y="127528"/>
                  </a:lnTo>
                  <a:cubicBezTo>
                    <a:pt x="46853" y="127528"/>
                    <a:pt x="30634" y="120810"/>
                    <a:pt x="18676" y="108852"/>
                  </a:cubicBezTo>
                  <a:cubicBezTo>
                    <a:pt x="6718" y="96894"/>
                    <a:pt x="0" y="80675"/>
                    <a:pt x="0" y="63764"/>
                  </a:cubicBezTo>
                  <a:lnTo>
                    <a:pt x="0" y="63764"/>
                  </a:lnTo>
                  <a:cubicBezTo>
                    <a:pt x="0" y="46853"/>
                    <a:pt x="6718" y="30634"/>
                    <a:pt x="18676" y="18676"/>
                  </a:cubicBezTo>
                  <a:cubicBezTo>
                    <a:pt x="30634" y="6718"/>
                    <a:pt x="46853" y="0"/>
                    <a:pt x="63764" y="0"/>
                  </a:cubicBezTo>
                  <a:close/>
                </a:path>
              </a:pathLst>
            </a:custGeom>
            <a:solidFill>
              <a:srgbClr val="0077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68890" cy="1656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5151704" y="472575"/>
            <a:ext cx="1313235" cy="484176"/>
            <a:chOff x="0" y="0"/>
            <a:chExt cx="345873" cy="1275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5873" cy="127520"/>
            </a:xfrm>
            <a:custGeom>
              <a:avLst/>
              <a:gdLst/>
              <a:ahLst/>
              <a:cxnLst/>
              <a:rect r="r" b="b" t="t" l="l"/>
              <a:pathLst>
                <a:path h="127520" w="345873">
                  <a:moveTo>
                    <a:pt x="63760" y="0"/>
                  </a:moveTo>
                  <a:lnTo>
                    <a:pt x="282113" y="0"/>
                  </a:lnTo>
                  <a:cubicBezTo>
                    <a:pt x="317326" y="0"/>
                    <a:pt x="345873" y="28546"/>
                    <a:pt x="345873" y="63760"/>
                  </a:cubicBezTo>
                  <a:lnTo>
                    <a:pt x="345873" y="63760"/>
                  </a:lnTo>
                  <a:cubicBezTo>
                    <a:pt x="345873" y="80670"/>
                    <a:pt x="339155" y="96887"/>
                    <a:pt x="327198" y="108845"/>
                  </a:cubicBezTo>
                  <a:cubicBezTo>
                    <a:pt x="315241" y="120802"/>
                    <a:pt x="299023" y="127520"/>
                    <a:pt x="282113" y="127520"/>
                  </a:cubicBezTo>
                  <a:lnTo>
                    <a:pt x="63760" y="127520"/>
                  </a:lnTo>
                  <a:cubicBezTo>
                    <a:pt x="28546" y="127520"/>
                    <a:pt x="0" y="98973"/>
                    <a:pt x="0" y="63760"/>
                  </a:cubicBezTo>
                  <a:lnTo>
                    <a:pt x="0" y="63760"/>
                  </a:lnTo>
                  <a:cubicBezTo>
                    <a:pt x="0" y="28546"/>
                    <a:pt x="28546" y="0"/>
                    <a:pt x="63760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solidFill>
                <a:srgbClr val="333333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45873" cy="1656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0">
            <a:off x="16867220" y="593606"/>
            <a:ext cx="304067" cy="242148"/>
          </a:xfrm>
          <a:custGeom>
            <a:avLst/>
            <a:gdLst/>
            <a:ahLst/>
            <a:cxnLst/>
            <a:rect r="r" b="b" t="t" l="l"/>
            <a:pathLst>
              <a:path h="242148" w="304067">
                <a:moveTo>
                  <a:pt x="304066" y="0"/>
                </a:moveTo>
                <a:lnTo>
                  <a:pt x="0" y="0"/>
                </a:lnTo>
                <a:lnTo>
                  <a:pt x="0" y="242147"/>
                </a:lnTo>
                <a:lnTo>
                  <a:pt x="304066" y="242147"/>
                </a:lnTo>
                <a:lnTo>
                  <a:pt x="30406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946958" y="8269795"/>
            <a:ext cx="14204746" cy="0"/>
          </a:xfrm>
          <a:prstGeom prst="line">
            <a:avLst/>
          </a:prstGeom>
          <a:ln cap="rnd" w="952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888272" y="472575"/>
            <a:ext cx="658756" cy="528631"/>
          </a:xfrm>
          <a:custGeom>
            <a:avLst/>
            <a:gdLst/>
            <a:ahLst/>
            <a:cxnLst/>
            <a:rect r="r" b="b" t="t" l="l"/>
            <a:pathLst>
              <a:path h="528631" w="658756">
                <a:moveTo>
                  <a:pt x="0" y="0"/>
                </a:moveTo>
                <a:lnTo>
                  <a:pt x="658755" y="0"/>
                </a:lnTo>
                <a:lnTo>
                  <a:pt x="658755" y="528631"/>
                </a:lnTo>
                <a:lnTo>
                  <a:pt x="0" y="5286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46958" y="2677489"/>
            <a:ext cx="16613209" cy="3867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1"/>
              </a:lnSpc>
              <a:spcBef>
                <a:spcPct val="0"/>
              </a:spcBef>
            </a:pPr>
            <a:r>
              <a:rPr lang="en-US" sz="22501" b="true">
                <a:solidFill>
                  <a:srgbClr val="000000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TaskFlow AI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6958" y="2436172"/>
            <a:ext cx="603084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b="true" sz="3999" spc="39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Final Presentation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47027" y="562273"/>
            <a:ext cx="7087065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spc="20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Taskflow AI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6958" y="8908401"/>
            <a:ext cx="1602066" cy="273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 spc="16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Date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514999" y="8908401"/>
            <a:ext cx="1602066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 spc="16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Course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6958" y="9264883"/>
            <a:ext cx="301542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spc="20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2nd December, 2025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514999" y="9264883"/>
            <a:ext cx="3335060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spc="20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COMS 6113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6958" y="6416037"/>
            <a:ext cx="10379125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Turn</a:t>
            </a:r>
            <a:r>
              <a:rPr lang="en-US" sz="3800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 Your Email Chaos into Actionable Tasks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48861" y="846503"/>
            <a:ext cx="1510439" cy="364393"/>
          </a:xfrm>
          <a:custGeom>
            <a:avLst/>
            <a:gdLst/>
            <a:ahLst/>
            <a:cxnLst/>
            <a:rect r="r" b="b" t="t" l="l"/>
            <a:pathLst>
              <a:path h="364393" w="1510439">
                <a:moveTo>
                  <a:pt x="0" y="0"/>
                </a:moveTo>
                <a:lnTo>
                  <a:pt x="1510439" y="0"/>
                </a:lnTo>
                <a:lnTo>
                  <a:pt x="1510439" y="364394"/>
                </a:lnTo>
                <a:lnTo>
                  <a:pt x="0" y="364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575013" y="1009650"/>
            <a:ext cx="313797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1840585"/>
            <a:ext cx="4938266" cy="7417715"/>
            <a:chOff x="0" y="0"/>
            <a:chExt cx="846994" cy="12722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46994" cy="1272260"/>
            </a:xfrm>
            <a:custGeom>
              <a:avLst/>
              <a:gdLst/>
              <a:ahLst/>
              <a:cxnLst/>
              <a:rect r="r" b="b" t="t" l="l"/>
              <a:pathLst>
                <a:path h="1272260" w="846994">
                  <a:moveTo>
                    <a:pt x="36058" y="0"/>
                  </a:moveTo>
                  <a:lnTo>
                    <a:pt x="810936" y="0"/>
                  </a:lnTo>
                  <a:cubicBezTo>
                    <a:pt x="820499" y="0"/>
                    <a:pt x="829670" y="3799"/>
                    <a:pt x="836433" y="10561"/>
                  </a:cubicBezTo>
                  <a:cubicBezTo>
                    <a:pt x="843195" y="17323"/>
                    <a:pt x="846994" y="26495"/>
                    <a:pt x="846994" y="36058"/>
                  </a:cubicBezTo>
                  <a:lnTo>
                    <a:pt x="846994" y="1236202"/>
                  </a:lnTo>
                  <a:cubicBezTo>
                    <a:pt x="846994" y="1245765"/>
                    <a:pt x="843195" y="1254936"/>
                    <a:pt x="836433" y="1261699"/>
                  </a:cubicBezTo>
                  <a:cubicBezTo>
                    <a:pt x="829670" y="1268461"/>
                    <a:pt x="820499" y="1272260"/>
                    <a:pt x="810936" y="1272260"/>
                  </a:cubicBezTo>
                  <a:lnTo>
                    <a:pt x="36058" y="1272260"/>
                  </a:lnTo>
                  <a:cubicBezTo>
                    <a:pt x="26495" y="1272260"/>
                    <a:pt x="17323" y="1268461"/>
                    <a:pt x="10561" y="1261699"/>
                  </a:cubicBezTo>
                  <a:cubicBezTo>
                    <a:pt x="3799" y="1254936"/>
                    <a:pt x="0" y="1245765"/>
                    <a:pt x="0" y="1236202"/>
                  </a:cubicBezTo>
                  <a:lnTo>
                    <a:pt x="0" y="36058"/>
                  </a:lnTo>
                  <a:cubicBezTo>
                    <a:pt x="0" y="26495"/>
                    <a:pt x="3799" y="17323"/>
                    <a:pt x="10561" y="10561"/>
                  </a:cubicBezTo>
                  <a:cubicBezTo>
                    <a:pt x="17323" y="3799"/>
                    <a:pt x="26495" y="0"/>
                    <a:pt x="36058" y="0"/>
                  </a:cubicBezTo>
                  <a:close/>
                </a:path>
              </a:pathLst>
            </a:custGeom>
            <a:blipFill>
              <a:blip r:embed="rId4"/>
              <a:stretch>
                <a:fillRect l="-62727" t="0" r="-62727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863084" y="5549443"/>
            <a:ext cx="1107300" cy="1046399"/>
          </a:xfrm>
          <a:custGeom>
            <a:avLst/>
            <a:gdLst/>
            <a:ahLst/>
            <a:cxnLst/>
            <a:rect r="r" b="b" t="t" l="l"/>
            <a:pathLst>
              <a:path h="1046399" w="1107300">
                <a:moveTo>
                  <a:pt x="0" y="0"/>
                </a:moveTo>
                <a:lnTo>
                  <a:pt x="1107300" y="0"/>
                </a:lnTo>
                <a:lnTo>
                  <a:pt x="1107300" y="1046399"/>
                </a:lnTo>
                <a:lnTo>
                  <a:pt x="0" y="10463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29052" y="5490189"/>
            <a:ext cx="1107300" cy="1040862"/>
          </a:xfrm>
          <a:custGeom>
            <a:avLst/>
            <a:gdLst/>
            <a:ahLst/>
            <a:cxnLst/>
            <a:rect r="r" b="b" t="t" l="l"/>
            <a:pathLst>
              <a:path h="1040862" w="1107300">
                <a:moveTo>
                  <a:pt x="0" y="0"/>
                </a:moveTo>
                <a:lnTo>
                  <a:pt x="1107301" y="0"/>
                </a:lnTo>
                <a:lnTo>
                  <a:pt x="1107301" y="1040862"/>
                </a:lnTo>
                <a:lnTo>
                  <a:pt x="0" y="10408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863084" y="7316973"/>
            <a:ext cx="1107300" cy="1010412"/>
          </a:xfrm>
          <a:custGeom>
            <a:avLst/>
            <a:gdLst/>
            <a:ahLst/>
            <a:cxnLst/>
            <a:rect r="r" b="b" t="t" l="l"/>
            <a:pathLst>
              <a:path h="1010412" w="1107300">
                <a:moveTo>
                  <a:pt x="0" y="0"/>
                </a:moveTo>
                <a:lnTo>
                  <a:pt x="1107300" y="0"/>
                </a:lnTo>
                <a:lnTo>
                  <a:pt x="1107300" y="1010412"/>
                </a:lnTo>
                <a:lnTo>
                  <a:pt x="0" y="10104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329052" y="7550080"/>
            <a:ext cx="1107300" cy="1107300"/>
          </a:xfrm>
          <a:custGeom>
            <a:avLst/>
            <a:gdLst/>
            <a:ahLst/>
            <a:cxnLst/>
            <a:rect r="r" b="b" t="t" l="l"/>
            <a:pathLst>
              <a:path h="1107300" w="1107300">
                <a:moveTo>
                  <a:pt x="0" y="0"/>
                </a:moveTo>
                <a:lnTo>
                  <a:pt x="1107301" y="0"/>
                </a:lnTo>
                <a:lnTo>
                  <a:pt x="1107301" y="1107301"/>
                </a:lnTo>
                <a:lnTo>
                  <a:pt x="0" y="11073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863084" y="2453389"/>
            <a:ext cx="9190816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Frontend overview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63084" y="4614026"/>
            <a:ext cx="8512004" cy="618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3"/>
              </a:lnSpc>
            </a:pPr>
            <a:r>
              <a:rPr lang="en-US" sz="2239" spc="22">
                <a:solidFill>
                  <a:srgbClr val="F5F5F5"/>
                </a:solidFill>
                <a:latin typeface="Neue Montreal"/>
                <a:ea typeface="Neue Montreal"/>
                <a:cs typeface="Neue Montreal"/>
                <a:sym typeface="Neue Montreal"/>
              </a:rPr>
              <a:t>Startups often raise capital through angel investors, venture capital, or crowdfunding to scale their business.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32857" y="5610936"/>
            <a:ext cx="2527250" cy="399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5"/>
              </a:lnSpc>
            </a:pPr>
            <a:r>
              <a:rPr lang="en-US" b="true" sz="2985" spc="29">
                <a:solidFill>
                  <a:srgbClr val="F5F5F5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Bootstrapping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194911" y="7150397"/>
            <a:ext cx="2725936" cy="399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5"/>
              </a:lnSpc>
            </a:pPr>
            <a:r>
              <a:rPr lang="en-US" b="true" sz="2985" spc="29">
                <a:solidFill>
                  <a:srgbClr val="F5F5F5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Venture Capital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678043" y="5469496"/>
            <a:ext cx="2735014" cy="399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5"/>
              </a:lnSpc>
            </a:pPr>
            <a:r>
              <a:rPr lang="en-US" b="true" sz="2985" spc="29">
                <a:solidFill>
                  <a:srgbClr val="F5F5F5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Angel Investors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703053" y="7422495"/>
            <a:ext cx="2505224" cy="399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5"/>
              </a:lnSpc>
            </a:pPr>
            <a:r>
              <a:rPr lang="en-US" b="true" sz="2985" spc="29">
                <a:solidFill>
                  <a:srgbClr val="F5F5F5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Crowdfunding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232857" y="6091692"/>
            <a:ext cx="3691747" cy="618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3"/>
              </a:lnSpc>
            </a:pPr>
            <a:r>
              <a:rPr lang="en-US" sz="2239" spc="22">
                <a:solidFill>
                  <a:srgbClr val="F5F5F5"/>
                </a:solidFill>
                <a:latin typeface="Neue Montreal"/>
                <a:ea typeface="Neue Montreal"/>
                <a:cs typeface="Neue Montreal"/>
                <a:sym typeface="Neue Montreal"/>
              </a:rPr>
              <a:t>Self-funding through personal savings or revenue.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232857" y="7845534"/>
            <a:ext cx="3092195" cy="923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3"/>
              </a:lnSpc>
            </a:pPr>
            <a:r>
              <a:rPr lang="en-US" sz="2239" spc="22">
                <a:solidFill>
                  <a:srgbClr val="F5F5F5"/>
                </a:solidFill>
                <a:latin typeface="Neue Montreal"/>
                <a:ea typeface="Neue Montreal"/>
                <a:cs typeface="Neue Montreal"/>
                <a:sym typeface="Neue Montreal"/>
              </a:rPr>
              <a:t>Investment from firms that focus on scaling high-growth companies.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678043" y="6247802"/>
            <a:ext cx="3600307" cy="618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3"/>
              </a:lnSpc>
            </a:pPr>
            <a:r>
              <a:rPr lang="en-US" sz="2239" spc="22">
                <a:solidFill>
                  <a:srgbClr val="F5F5F5"/>
                </a:solidFill>
                <a:latin typeface="Neue Montreal"/>
                <a:ea typeface="Neue Montreal"/>
                <a:cs typeface="Neue Montreal"/>
                <a:sym typeface="Neue Montreal"/>
              </a:rPr>
              <a:t>Individual investors who provide early-stage funding.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703053" y="7845534"/>
            <a:ext cx="3030235" cy="923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3"/>
              </a:lnSpc>
            </a:pPr>
            <a:r>
              <a:rPr lang="en-US" sz="2239" spc="22">
                <a:solidFill>
                  <a:srgbClr val="F5F5F5"/>
                </a:solidFill>
                <a:latin typeface="Neue Montreal"/>
                <a:ea typeface="Neue Montreal"/>
                <a:cs typeface="Neue Montreal"/>
                <a:sym typeface="Neue Montreal"/>
              </a:rPr>
              <a:t>Raising small amounts of money from a large number of people.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888272" y="472575"/>
            <a:ext cx="658756" cy="528631"/>
          </a:xfrm>
          <a:custGeom>
            <a:avLst/>
            <a:gdLst/>
            <a:ahLst/>
            <a:cxnLst/>
            <a:rect r="r" b="b" t="t" l="l"/>
            <a:pathLst>
              <a:path h="528631" w="658756">
                <a:moveTo>
                  <a:pt x="0" y="0"/>
                </a:moveTo>
                <a:lnTo>
                  <a:pt x="658755" y="0"/>
                </a:lnTo>
                <a:lnTo>
                  <a:pt x="658755" y="528631"/>
                </a:lnTo>
                <a:lnTo>
                  <a:pt x="0" y="52863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547027" y="562273"/>
            <a:ext cx="7087065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spc="20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Taskflow AI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27889" y="1981204"/>
            <a:ext cx="13578115" cy="7417045"/>
          </a:xfrm>
          <a:custGeom>
            <a:avLst/>
            <a:gdLst/>
            <a:ahLst/>
            <a:cxnLst/>
            <a:rect r="r" b="b" t="t" l="l"/>
            <a:pathLst>
              <a:path h="7417045" w="13578115">
                <a:moveTo>
                  <a:pt x="0" y="0"/>
                </a:moveTo>
                <a:lnTo>
                  <a:pt x="13578115" y="0"/>
                </a:lnTo>
                <a:lnTo>
                  <a:pt x="13578115" y="7417046"/>
                </a:lnTo>
                <a:lnTo>
                  <a:pt x="0" y="74170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29297" y="733425"/>
            <a:ext cx="8854572" cy="1247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50"/>
              </a:lnSpc>
              <a:spcBef>
                <a:spcPct val="0"/>
              </a:spcBef>
            </a:pPr>
            <a:r>
              <a:rPr lang="en-US" b="true" sz="9000" strike="noStrike" u="none">
                <a:solidFill>
                  <a:srgbClr val="FFFFFF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Machine Learning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6717">
            <a:off x="3747345" y="5057691"/>
            <a:ext cx="12592729" cy="12592729"/>
          </a:xfrm>
          <a:custGeom>
            <a:avLst/>
            <a:gdLst/>
            <a:ahLst/>
            <a:cxnLst/>
            <a:rect r="r" b="b" t="t" l="l"/>
            <a:pathLst>
              <a:path h="12592729" w="12592729">
                <a:moveTo>
                  <a:pt x="0" y="0"/>
                </a:moveTo>
                <a:lnTo>
                  <a:pt x="12592729" y="0"/>
                </a:lnTo>
                <a:lnTo>
                  <a:pt x="12592729" y="12592729"/>
                </a:lnTo>
                <a:lnTo>
                  <a:pt x="0" y="12592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53332" y="4672114"/>
            <a:ext cx="10172700" cy="10172700"/>
          </a:xfrm>
          <a:custGeom>
            <a:avLst/>
            <a:gdLst/>
            <a:ahLst/>
            <a:cxnLst/>
            <a:rect r="r" b="b" t="t" l="l"/>
            <a:pathLst>
              <a:path h="10172700" w="10172700">
                <a:moveTo>
                  <a:pt x="0" y="0"/>
                </a:moveTo>
                <a:lnTo>
                  <a:pt x="10172700" y="0"/>
                </a:lnTo>
                <a:lnTo>
                  <a:pt x="10172700" y="10172700"/>
                </a:lnTo>
                <a:lnTo>
                  <a:pt x="0" y="1017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118224">
            <a:off x="-380344" y="-95575"/>
            <a:ext cx="3186665" cy="2589166"/>
          </a:xfrm>
          <a:custGeom>
            <a:avLst/>
            <a:gdLst/>
            <a:ahLst/>
            <a:cxnLst/>
            <a:rect r="r" b="b" t="t" l="l"/>
            <a:pathLst>
              <a:path h="2589166" w="3186665">
                <a:moveTo>
                  <a:pt x="0" y="0"/>
                </a:moveTo>
                <a:lnTo>
                  <a:pt x="3186665" y="0"/>
                </a:lnTo>
                <a:lnTo>
                  <a:pt x="3186665" y="2589166"/>
                </a:lnTo>
                <a:lnTo>
                  <a:pt x="0" y="25891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023742" y="4899190"/>
            <a:ext cx="7633014" cy="6602558"/>
          </a:xfrm>
          <a:custGeom>
            <a:avLst/>
            <a:gdLst/>
            <a:ahLst/>
            <a:cxnLst/>
            <a:rect r="r" b="b" t="t" l="l"/>
            <a:pathLst>
              <a:path h="6602558" w="7633014">
                <a:moveTo>
                  <a:pt x="0" y="0"/>
                </a:moveTo>
                <a:lnTo>
                  <a:pt x="7633014" y="0"/>
                </a:lnTo>
                <a:lnTo>
                  <a:pt x="7633014" y="6602557"/>
                </a:lnTo>
                <a:lnTo>
                  <a:pt x="0" y="66025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139635" y="1580852"/>
            <a:ext cx="4939274" cy="9773203"/>
            <a:chOff x="0" y="0"/>
            <a:chExt cx="2620010" cy="51841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140090" t="0" r="-14009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B8B8B8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276717">
            <a:off x="4026346" y="-7935114"/>
            <a:ext cx="12592729" cy="12592729"/>
          </a:xfrm>
          <a:custGeom>
            <a:avLst/>
            <a:gdLst/>
            <a:ahLst/>
            <a:cxnLst/>
            <a:rect r="r" b="b" t="t" l="l"/>
            <a:pathLst>
              <a:path h="12592729" w="12592729">
                <a:moveTo>
                  <a:pt x="0" y="0"/>
                </a:moveTo>
                <a:lnTo>
                  <a:pt x="12592729" y="0"/>
                </a:lnTo>
                <a:lnTo>
                  <a:pt x="12592729" y="12592729"/>
                </a:lnTo>
                <a:lnTo>
                  <a:pt x="0" y="12592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146957">
            <a:off x="8738669" y="6098556"/>
            <a:ext cx="8485737" cy="6894662"/>
          </a:xfrm>
          <a:custGeom>
            <a:avLst/>
            <a:gdLst/>
            <a:ahLst/>
            <a:cxnLst/>
            <a:rect r="r" b="b" t="t" l="l"/>
            <a:pathLst>
              <a:path h="6894662" w="8485737">
                <a:moveTo>
                  <a:pt x="0" y="0"/>
                </a:moveTo>
                <a:lnTo>
                  <a:pt x="8485738" y="0"/>
                </a:lnTo>
                <a:lnTo>
                  <a:pt x="8485738" y="6894661"/>
                </a:lnTo>
                <a:lnTo>
                  <a:pt x="0" y="68946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2185826">
            <a:off x="10291443" y="-2869779"/>
            <a:ext cx="7210826" cy="6237365"/>
          </a:xfrm>
          <a:custGeom>
            <a:avLst/>
            <a:gdLst/>
            <a:ahLst/>
            <a:cxnLst/>
            <a:rect r="r" b="b" t="t" l="l"/>
            <a:pathLst>
              <a:path h="6237365" w="7210826">
                <a:moveTo>
                  <a:pt x="0" y="0"/>
                </a:moveTo>
                <a:lnTo>
                  <a:pt x="7210826" y="0"/>
                </a:lnTo>
                <a:lnTo>
                  <a:pt x="7210826" y="6237365"/>
                </a:lnTo>
                <a:lnTo>
                  <a:pt x="0" y="62373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8100541" y="2760302"/>
            <a:ext cx="5459905" cy="771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20"/>
              </a:lnSpc>
              <a:spcBef>
                <a:spcPct val="0"/>
              </a:spcBef>
            </a:pPr>
            <a:r>
              <a:rPr lang="en-US" sz="6244">
                <a:solidFill>
                  <a:srgbClr val="F5F5F5"/>
                </a:solidFill>
                <a:latin typeface="Neue Montreal"/>
                <a:ea typeface="Neue Montreal"/>
                <a:cs typeface="Neue Montreal"/>
                <a:sym typeface="Neue Montreal"/>
              </a:rPr>
              <a:t>Built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100541" y="4843564"/>
            <a:ext cx="5459905" cy="771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20"/>
              </a:lnSpc>
              <a:spcBef>
                <a:spcPct val="0"/>
              </a:spcBef>
            </a:pPr>
            <a:r>
              <a:rPr lang="en-US" sz="6244">
                <a:solidFill>
                  <a:srgbClr val="F5F5F5"/>
                </a:solidFill>
                <a:latin typeface="Neue Montreal"/>
                <a:ea typeface="Neue Montreal"/>
                <a:cs typeface="Neue Montreal"/>
                <a:sym typeface="Neue Montreal"/>
              </a:rPr>
              <a:t>Designed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849042" y="2598377"/>
            <a:ext cx="3985102" cy="870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4"/>
              </a:lnSpc>
            </a:pPr>
            <a:r>
              <a:rPr lang="en-US" sz="3012" spc="30">
                <a:solidFill>
                  <a:srgbClr val="F5F5F5"/>
                </a:solidFill>
                <a:latin typeface="Neue Montreal"/>
                <a:ea typeface="Neue Montreal"/>
                <a:cs typeface="Neue Montreal"/>
                <a:sym typeface="Neue Montreal"/>
              </a:rPr>
              <a:t>to support your brand growth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981538" y="4681639"/>
            <a:ext cx="3985102" cy="870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4"/>
              </a:lnSpc>
            </a:pPr>
            <a:r>
              <a:rPr lang="en-US" sz="3012" spc="30">
                <a:solidFill>
                  <a:srgbClr val="F5F5F5"/>
                </a:solidFill>
                <a:latin typeface="Neue Montreal"/>
                <a:ea typeface="Neue Montreal"/>
                <a:cs typeface="Neue Montreal"/>
                <a:sym typeface="Neue Montreal"/>
              </a:rPr>
              <a:t>for improved operational efficiency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100541" y="6926827"/>
            <a:ext cx="5459905" cy="771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20"/>
              </a:lnSpc>
              <a:spcBef>
                <a:spcPct val="0"/>
              </a:spcBef>
            </a:pPr>
            <a:r>
              <a:rPr lang="en-US" sz="6244">
                <a:solidFill>
                  <a:srgbClr val="F5F5F5"/>
                </a:solidFill>
                <a:latin typeface="Neue Montreal"/>
                <a:ea typeface="Neue Montreal"/>
                <a:cs typeface="Neue Montreal"/>
                <a:sym typeface="Neue Montreal"/>
              </a:rPr>
              <a:t>Suited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981538" y="6727569"/>
            <a:ext cx="3985102" cy="870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4"/>
              </a:lnSpc>
            </a:pPr>
            <a:r>
              <a:rPr lang="en-US" sz="3012" spc="30">
                <a:solidFill>
                  <a:srgbClr val="F5F5F5"/>
                </a:solidFill>
                <a:latin typeface="Neue Montreal"/>
                <a:ea typeface="Neue Montreal"/>
                <a:cs typeface="Neue Montreal"/>
                <a:sym typeface="Neue Montreal"/>
              </a:rPr>
              <a:t>for swiftly changing business needs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308354" y="-15917"/>
            <a:ext cx="367129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5F5F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Demo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6958" y="564604"/>
            <a:ext cx="392180" cy="392180"/>
          </a:xfrm>
          <a:custGeom>
            <a:avLst/>
            <a:gdLst/>
            <a:ahLst/>
            <a:cxnLst/>
            <a:rect r="r" b="b" t="t" l="l"/>
            <a:pathLst>
              <a:path h="392180" w="392180">
                <a:moveTo>
                  <a:pt x="0" y="0"/>
                </a:moveTo>
                <a:lnTo>
                  <a:pt x="392180" y="0"/>
                </a:lnTo>
                <a:lnTo>
                  <a:pt x="392180" y="392180"/>
                </a:lnTo>
                <a:lnTo>
                  <a:pt x="0" y="392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698626" y="472575"/>
            <a:ext cx="641254" cy="484209"/>
            <a:chOff x="0" y="0"/>
            <a:chExt cx="168890" cy="1275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8890" cy="127528"/>
            </a:xfrm>
            <a:custGeom>
              <a:avLst/>
              <a:gdLst/>
              <a:ahLst/>
              <a:cxnLst/>
              <a:rect r="r" b="b" t="t" l="l"/>
              <a:pathLst>
                <a:path h="127528" w="168890">
                  <a:moveTo>
                    <a:pt x="63764" y="0"/>
                  </a:moveTo>
                  <a:lnTo>
                    <a:pt x="105126" y="0"/>
                  </a:lnTo>
                  <a:cubicBezTo>
                    <a:pt x="122037" y="0"/>
                    <a:pt x="138256" y="6718"/>
                    <a:pt x="150214" y="18676"/>
                  </a:cubicBezTo>
                  <a:cubicBezTo>
                    <a:pt x="162172" y="30634"/>
                    <a:pt x="168890" y="46853"/>
                    <a:pt x="168890" y="63764"/>
                  </a:cubicBezTo>
                  <a:lnTo>
                    <a:pt x="168890" y="63764"/>
                  </a:lnTo>
                  <a:cubicBezTo>
                    <a:pt x="168890" y="80675"/>
                    <a:pt x="162172" y="96894"/>
                    <a:pt x="150214" y="108852"/>
                  </a:cubicBezTo>
                  <a:cubicBezTo>
                    <a:pt x="138256" y="120810"/>
                    <a:pt x="122037" y="127528"/>
                    <a:pt x="105126" y="127528"/>
                  </a:cubicBezTo>
                  <a:lnTo>
                    <a:pt x="63764" y="127528"/>
                  </a:lnTo>
                  <a:cubicBezTo>
                    <a:pt x="46853" y="127528"/>
                    <a:pt x="30634" y="120810"/>
                    <a:pt x="18676" y="108852"/>
                  </a:cubicBezTo>
                  <a:cubicBezTo>
                    <a:pt x="6718" y="96894"/>
                    <a:pt x="0" y="80675"/>
                    <a:pt x="0" y="63764"/>
                  </a:cubicBezTo>
                  <a:lnTo>
                    <a:pt x="0" y="63764"/>
                  </a:lnTo>
                  <a:cubicBezTo>
                    <a:pt x="0" y="46853"/>
                    <a:pt x="6718" y="30634"/>
                    <a:pt x="18676" y="18676"/>
                  </a:cubicBezTo>
                  <a:cubicBezTo>
                    <a:pt x="30634" y="6718"/>
                    <a:pt x="46853" y="0"/>
                    <a:pt x="63764" y="0"/>
                  </a:cubicBezTo>
                  <a:close/>
                </a:path>
              </a:pathLst>
            </a:custGeom>
            <a:solidFill>
              <a:srgbClr val="0077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68890" cy="1656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16867220" y="593606"/>
            <a:ext cx="304067" cy="242148"/>
          </a:xfrm>
          <a:custGeom>
            <a:avLst/>
            <a:gdLst/>
            <a:ahLst/>
            <a:cxnLst/>
            <a:rect r="r" b="b" t="t" l="l"/>
            <a:pathLst>
              <a:path h="242148" w="304067">
                <a:moveTo>
                  <a:pt x="304066" y="0"/>
                </a:moveTo>
                <a:lnTo>
                  <a:pt x="0" y="0"/>
                </a:lnTo>
                <a:lnTo>
                  <a:pt x="0" y="242147"/>
                </a:lnTo>
                <a:lnTo>
                  <a:pt x="304066" y="242147"/>
                </a:lnTo>
                <a:lnTo>
                  <a:pt x="30406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55725" y="2430597"/>
            <a:ext cx="11870104" cy="7441097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2000338" y="3893249"/>
            <a:ext cx="824552" cy="824552"/>
            <a:chOff x="0" y="0"/>
            <a:chExt cx="217166" cy="2171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7166" cy="217166"/>
            </a:xfrm>
            <a:custGeom>
              <a:avLst/>
              <a:gdLst/>
              <a:ahLst/>
              <a:cxnLst/>
              <a:rect r="r" b="b" t="t" l="l"/>
              <a:pathLst>
                <a:path h="217166" w="217166">
                  <a:moveTo>
                    <a:pt x="108583" y="0"/>
                  </a:moveTo>
                  <a:lnTo>
                    <a:pt x="108583" y="0"/>
                  </a:lnTo>
                  <a:cubicBezTo>
                    <a:pt x="137381" y="0"/>
                    <a:pt x="164999" y="11440"/>
                    <a:pt x="185363" y="31803"/>
                  </a:cubicBezTo>
                  <a:cubicBezTo>
                    <a:pt x="205726" y="52166"/>
                    <a:pt x="217166" y="79785"/>
                    <a:pt x="217166" y="108583"/>
                  </a:cubicBezTo>
                  <a:lnTo>
                    <a:pt x="217166" y="108583"/>
                  </a:lnTo>
                  <a:cubicBezTo>
                    <a:pt x="217166" y="137381"/>
                    <a:pt x="205726" y="164999"/>
                    <a:pt x="185363" y="185363"/>
                  </a:cubicBezTo>
                  <a:cubicBezTo>
                    <a:pt x="164999" y="205726"/>
                    <a:pt x="137381" y="217166"/>
                    <a:pt x="108583" y="217166"/>
                  </a:cubicBezTo>
                  <a:lnTo>
                    <a:pt x="108583" y="217166"/>
                  </a:lnTo>
                  <a:cubicBezTo>
                    <a:pt x="79785" y="217166"/>
                    <a:pt x="52166" y="205726"/>
                    <a:pt x="31803" y="185363"/>
                  </a:cubicBezTo>
                  <a:cubicBezTo>
                    <a:pt x="11440" y="164999"/>
                    <a:pt x="0" y="137381"/>
                    <a:pt x="0" y="108583"/>
                  </a:cubicBezTo>
                  <a:lnTo>
                    <a:pt x="0" y="108583"/>
                  </a:lnTo>
                  <a:cubicBezTo>
                    <a:pt x="0" y="79785"/>
                    <a:pt x="11440" y="52166"/>
                    <a:pt x="31803" y="31803"/>
                  </a:cubicBezTo>
                  <a:cubicBezTo>
                    <a:pt x="52166" y="11440"/>
                    <a:pt x="79785" y="0"/>
                    <a:pt x="108583" y="0"/>
                  </a:cubicBezTo>
                  <a:close/>
                </a:path>
              </a:pathLst>
            </a:custGeom>
            <a:solidFill>
              <a:srgbClr val="B2D6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7166" cy="2552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000338" y="5519093"/>
            <a:ext cx="824552" cy="824552"/>
            <a:chOff x="0" y="0"/>
            <a:chExt cx="217166" cy="21716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7166" cy="217166"/>
            </a:xfrm>
            <a:custGeom>
              <a:avLst/>
              <a:gdLst/>
              <a:ahLst/>
              <a:cxnLst/>
              <a:rect r="r" b="b" t="t" l="l"/>
              <a:pathLst>
                <a:path h="217166" w="217166">
                  <a:moveTo>
                    <a:pt x="108583" y="0"/>
                  </a:moveTo>
                  <a:lnTo>
                    <a:pt x="108583" y="0"/>
                  </a:lnTo>
                  <a:cubicBezTo>
                    <a:pt x="137381" y="0"/>
                    <a:pt x="164999" y="11440"/>
                    <a:pt x="185363" y="31803"/>
                  </a:cubicBezTo>
                  <a:cubicBezTo>
                    <a:pt x="205726" y="52166"/>
                    <a:pt x="217166" y="79785"/>
                    <a:pt x="217166" y="108583"/>
                  </a:cubicBezTo>
                  <a:lnTo>
                    <a:pt x="217166" y="108583"/>
                  </a:lnTo>
                  <a:cubicBezTo>
                    <a:pt x="217166" y="137381"/>
                    <a:pt x="205726" y="164999"/>
                    <a:pt x="185363" y="185363"/>
                  </a:cubicBezTo>
                  <a:cubicBezTo>
                    <a:pt x="164999" y="205726"/>
                    <a:pt x="137381" y="217166"/>
                    <a:pt x="108583" y="217166"/>
                  </a:cubicBezTo>
                  <a:lnTo>
                    <a:pt x="108583" y="217166"/>
                  </a:lnTo>
                  <a:cubicBezTo>
                    <a:pt x="79785" y="217166"/>
                    <a:pt x="52166" y="205726"/>
                    <a:pt x="31803" y="185363"/>
                  </a:cubicBezTo>
                  <a:cubicBezTo>
                    <a:pt x="11440" y="164999"/>
                    <a:pt x="0" y="137381"/>
                    <a:pt x="0" y="108583"/>
                  </a:cubicBezTo>
                  <a:lnTo>
                    <a:pt x="0" y="108583"/>
                  </a:lnTo>
                  <a:cubicBezTo>
                    <a:pt x="0" y="79785"/>
                    <a:pt x="11440" y="52166"/>
                    <a:pt x="31803" y="31803"/>
                  </a:cubicBezTo>
                  <a:cubicBezTo>
                    <a:pt x="52166" y="11440"/>
                    <a:pt x="79785" y="0"/>
                    <a:pt x="108583" y="0"/>
                  </a:cubicBezTo>
                  <a:close/>
                </a:path>
              </a:pathLst>
            </a:custGeom>
            <a:solidFill>
              <a:srgbClr val="67ACF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17166" cy="2552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000338" y="7144937"/>
            <a:ext cx="824552" cy="824552"/>
            <a:chOff x="0" y="0"/>
            <a:chExt cx="217166" cy="21716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7166" cy="217166"/>
            </a:xfrm>
            <a:custGeom>
              <a:avLst/>
              <a:gdLst/>
              <a:ahLst/>
              <a:cxnLst/>
              <a:rect r="r" b="b" t="t" l="l"/>
              <a:pathLst>
                <a:path h="217166" w="217166">
                  <a:moveTo>
                    <a:pt x="108583" y="0"/>
                  </a:moveTo>
                  <a:lnTo>
                    <a:pt x="108583" y="0"/>
                  </a:lnTo>
                  <a:cubicBezTo>
                    <a:pt x="137381" y="0"/>
                    <a:pt x="164999" y="11440"/>
                    <a:pt x="185363" y="31803"/>
                  </a:cubicBezTo>
                  <a:cubicBezTo>
                    <a:pt x="205726" y="52166"/>
                    <a:pt x="217166" y="79785"/>
                    <a:pt x="217166" y="108583"/>
                  </a:cubicBezTo>
                  <a:lnTo>
                    <a:pt x="217166" y="108583"/>
                  </a:lnTo>
                  <a:cubicBezTo>
                    <a:pt x="217166" y="137381"/>
                    <a:pt x="205726" y="164999"/>
                    <a:pt x="185363" y="185363"/>
                  </a:cubicBezTo>
                  <a:cubicBezTo>
                    <a:pt x="164999" y="205726"/>
                    <a:pt x="137381" y="217166"/>
                    <a:pt x="108583" y="217166"/>
                  </a:cubicBezTo>
                  <a:lnTo>
                    <a:pt x="108583" y="217166"/>
                  </a:lnTo>
                  <a:cubicBezTo>
                    <a:pt x="79785" y="217166"/>
                    <a:pt x="52166" y="205726"/>
                    <a:pt x="31803" y="185363"/>
                  </a:cubicBezTo>
                  <a:cubicBezTo>
                    <a:pt x="11440" y="164999"/>
                    <a:pt x="0" y="137381"/>
                    <a:pt x="0" y="108583"/>
                  </a:cubicBezTo>
                  <a:lnTo>
                    <a:pt x="0" y="108583"/>
                  </a:lnTo>
                  <a:cubicBezTo>
                    <a:pt x="0" y="79785"/>
                    <a:pt x="11440" y="52166"/>
                    <a:pt x="31803" y="31803"/>
                  </a:cubicBezTo>
                  <a:cubicBezTo>
                    <a:pt x="52166" y="11440"/>
                    <a:pt x="79785" y="0"/>
                    <a:pt x="108583" y="0"/>
                  </a:cubicBezTo>
                  <a:close/>
                </a:path>
              </a:pathLst>
            </a:custGeom>
            <a:solidFill>
              <a:srgbClr val="0077F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17166" cy="2552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2188124" y="4081035"/>
            <a:ext cx="448980" cy="448980"/>
          </a:xfrm>
          <a:custGeom>
            <a:avLst/>
            <a:gdLst/>
            <a:ahLst/>
            <a:cxnLst/>
            <a:rect r="r" b="b" t="t" l="l"/>
            <a:pathLst>
              <a:path h="448980" w="448980">
                <a:moveTo>
                  <a:pt x="0" y="0"/>
                </a:moveTo>
                <a:lnTo>
                  <a:pt x="448980" y="0"/>
                </a:lnTo>
                <a:lnTo>
                  <a:pt x="448980" y="448980"/>
                </a:lnTo>
                <a:lnTo>
                  <a:pt x="0" y="4489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188124" y="5706879"/>
            <a:ext cx="448980" cy="448980"/>
          </a:xfrm>
          <a:custGeom>
            <a:avLst/>
            <a:gdLst/>
            <a:ahLst/>
            <a:cxnLst/>
            <a:rect r="r" b="b" t="t" l="l"/>
            <a:pathLst>
              <a:path h="448980" w="448980">
                <a:moveTo>
                  <a:pt x="0" y="0"/>
                </a:moveTo>
                <a:lnTo>
                  <a:pt x="448980" y="0"/>
                </a:lnTo>
                <a:lnTo>
                  <a:pt x="448980" y="448980"/>
                </a:lnTo>
                <a:lnTo>
                  <a:pt x="0" y="4489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188124" y="7332723"/>
            <a:ext cx="448980" cy="448980"/>
          </a:xfrm>
          <a:custGeom>
            <a:avLst/>
            <a:gdLst/>
            <a:ahLst/>
            <a:cxnLst/>
            <a:rect r="r" b="b" t="t" l="l"/>
            <a:pathLst>
              <a:path h="448980" w="448980">
                <a:moveTo>
                  <a:pt x="0" y="0"/>
                </a:moveTo>
                <a:lnTo>
                  <a:pt x="448980" y="0"/>
                </a:lnTo>
                <a:lnTo>
                  <a:pt x="448980" y="448980"/>
                </a:lnTo>
                <a:lnTo>
                  <a:pt x="0" y="44898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547027" y="562273"/>
            <a:ext cx="7087065" cy="349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spc="20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Salford &amp; Co.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096376" y="9340399"/>
            <a:ext cx="873698" cy="273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US" b="true" sz="1600" spc="16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Page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882414" y="9340399"/>
            <a:ext cx="450503" cy="273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US" sz="1600" spc="16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10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42844" y="9340399"/>
            <a:ext cx="2945600" cy="273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sz="1600" spc="16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www.reallygreatsite.com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33450" y="1471591"/>
            <a:ext cx="10589798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50"/>
              </a:lnSpc>
            </a:pPr>
            <a:r>
              <a:rPr lang="en-US" sz="9000" b="true">
                <a:solidFill>
                  <a:srgbClr val="FFFFFF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Impact of our work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000338" y="1482745"/>
            <a:ext cx="5332579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0" b="true">
                <a:solidFill>
                  <a:srgbClr val="FFFFFF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Our business model is designed for long-term growth and sustainability, combining multiple revenue streams with scalable solutions that deliver value to both customers and stakeholders.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312709" y="4421964"/>
            <a:ext cx="4020208" cy="621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true" sz="1800" spc="18">
                <a:solidFill>
                  <a:srgbClr val="FFFFFF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Tiered monthly plans based on user limits and features.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312709" y="3836099"/>
            <a:ext cx="4020208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b="true" sz="2600" spc="26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Subscription-Based SaaS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312709" y="6047841"/>
            <a:ext cx="4020208" cy="621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true" sz="1800" spc="18">
                <a:solidFill>
                  <a:srgbClr val="FFFFFF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Clients pay based on activity volume or API calls.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312709" y="5461943"/>
            <a:ext cx="4020208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b="true" sz="2600" spc="26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Usage-Based Billing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312709" y="7673685"/>
            <a:ext cx="4020208" cy="621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true" sz="1800" spc="18">
                <a:solidFill>
                  <a:srgbClr val="FFFFFF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Tailored pricing for large clients with dedicated support.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312709" y="7087787"/>
            <a:ext cx="4020208" cy="448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b="true" sz="2600" spc="26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Model 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11812" y="736631"/>
            <a:ext cx="1616481" cy="521716"/>
            <a:chOff x="0" y="0"/>
            <a:chExt cx="2164225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4225" cy="698500"/>
            </a:xfrm>
            <a:custGeom>
              <a:avLst/>
              <a:gdLst/>
              <a:ahLst/>
              <a:cxnLst/>
              <a:rect r="r" b="b" t="t" l="l"/>
              <a:pathLst>
                <a:path h="698500" w="2164225">
                  <a:moveTo>
                    <a:pt x="2164225" y="349250"/>
                  </a:moveTo>
                  <a:lnTo>
                    <a:pt x="1961025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961025" y="0"/>
                  </a:lnTo>
                  <a:lnTo>
                    <a:pt x="2164225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9A1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14300" y="19050"/>
              <a:ext cx="1935625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959884" y="820294"/>
            <a:ext cx="2508966" cy="354391"/>
          </a:xfrm>
          <a:custGeom>
            <a:avLst/>
            <a:gdLst/>
            <a:ahLst/>
            <a:cxnLst/>
            <a:rect r="r" b="b" t="t" l="l"/>
            <a:pathLst>
              <a:path h="354391" w="2508966">
                <a:moveTo>
                  <a:pt x="0" y="0"/>
                </a:moveTo>
                <a:lnTo>
                  <a:pt x="2508966" y="0"/>
                </a:lnTo>
                <a:lnTo>
                  <a:pt x="2508966" y="354391"/>
                </a:lnTo>
                <a:lnTo>
                  <a:pt x="0" y="35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951479" y="6949702"/>
            <a:ext cx="1853047" cy="1853047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762240" y="758420"/>
            <a:ext cx="729983" cy="478139"/>
          </a:xfrm>
          <a:custGeom>
            <a:avLst/>
            <a:gdLst/>
            <a:ahLst/>
            <a:cxnLst/>
            <a:rect r="r" b="b" t="t" l="l"/>
            <a:pathLst>
              <a:path h="478139" w="729983">
                <a:moveTo>
                  <a:pt x="0" y="0"/>
                </a:moveTo>
                <a:lnTo>
                  <a:pt x="729983" y="0"/>
                </a:lnTo>
                <a:lnTo>
                  <a:pt x="729983" y="478139"/>
                </a:lnTo>
                <a:lnTo>
                  <a:pt x="0" y="4781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229725" y="2606707"/>
            <a:ext cx="1095904" cy="1095904"/>
          </a:xfrm>
          <a:custGeom>
            <a:avLst/>
            <a:gdLst/>
            <a:ahLst/>
            <a:cxnLst/>
            <a:rect r="r" b="b" t="t" l="l"/>
            <a:pathLst>
              <a:path h="1095904" w="1095904">
                <a:moveTo>
                  <a:pt x="0" y="0"/>
                </a:moveTo>
                <a:lnTo>
                  <a:pt x="1095904" y="0"/>
                </a:lnTo>
                <a:lnTo>
                  <a:pt x="1095904" y="1095904"/>
                </a:lnTo>
                <a:lnTo>
                  <a:pt x="0" y="10959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229725" y="5009407"/>
            <a:ext cx="1095904" cy="1076725"/>
          </a:xfrm>
          <a:custGeom>
            <a:avLst/>
            <a:gdLst/>
            <a:ahLst/>
            <a:cxnLst/>
            <a:rect r="r" b="b" t="t" l="l"/>
            <a:pathLst>
              <a:path h="1076725" w="1095904">
                <a:moveTo>
                  <a:pt x="0" y="0"/>
                </a:moveTo>
                <a:lnTo>
                  <a:pt x="1095904" y="0"/>
                </a:lnTo>
                <a:lnTo>
                  <a:pt x="1095904" y="1076725"/>
                </a:lnTo>
                <a:lnTo>
                  <a:pt x="0" y="10767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79037" y="4051913"/>
            <a:ext cx="5697825" cy="5206387"/>
          </a:xfrm>
          <a:custGeom>
            <a:avLst/>
            <a:gdLst/>
            <a:ahLst/>
            <a:cxnLst/>
            <a:rect r="r" b="b" t="t" l="l"/>
            <a:pathLst>
              <a:path h="5206387" w="5697825">
                <a:moveTo>
                  <a:pt x="0" y="0"/>
                </a:moveTo>
                <a:lnTo>
                  <a:pt x="5697824" y="0"/>
                </a:lnTo>
                <a:lnTo>
                  <a:pt x="5697824" y="5206387"/>
                </a:lnTo>
                <a:lnTo>
                  <a:pt x="0" y="520638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92223" y="1867460"/>
            <a:ext cx="6672878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Future work and limitations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97483" y="5450732"/>
            <a:ext cx="5506938" cy="935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18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Lorem ipsum dolor sit amet, consectetur adipiscing elit, sed do eiusmod tempor incididunt ut labore et dolore magna aliqua.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197483" y="3116559"/>
            <a:ext cx="5506938" cy="935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18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Lorem ipsum dolor sit amet, consectetur adipiscing elit, sed do eiusmod tempor incididunt ut labore et dolore magna aliqua.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197483" y="4841132"/>
            <a:ext cx="3732163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b="true" sz="2500" spc="25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Serverless Computing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197483" y="2506959"/>
            <a:ext cx="3152134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b="true" sz="2500" spc="25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Edg</a:t>
            </a:r>
            <a:r>
              <a:rPr lang="en-US" b="true" sz="2500" spc="25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e Computing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79037" y="622840"/>
            <a:ext cx="1810621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0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Giggling Platypus Co.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508847" y="799052"/>
            <a:ext cx="181062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20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About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605218" y="799052"/>
            <a:ext cx="181062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20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Services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701588" y="799052"/>
            <a:ext cx="181062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20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Contact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197483" y="7214556"/>
            <a:ext cx="5506938" cy="989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19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Lorem ipsum dolor sit amet, consectetur adipiscing elit, sed do eiusmod tempor incididunt ut labore et dolore magna aliqua. Ut enim ad minim veniam.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6958" y="564604"/>
            <a:ext cx="392180" cy="392180"/>
          </a:xfrm>
          <a:custGeom>
            <a:avLst/>
            <a:gdLst/>
            <a:ahLst/>
            <a:cxnLst/>
            <a:rect r="r" b="b" t="t" l="l"/>
            <a:pathLst>
              <a:path h="392180" w="392180">
                <a:moveTo>
                  <a:pt x="0" y="0"/>
                </a:moveTo>
                <a:lnTo>
                  <a:pt x="392180" y="0"/>
                </a:lnTo>
                <a:lnTo>
                  <a:pt x="392180" y="392180"/>
                </a:lnTo>
                <a:lnTo>
                  <a:pt x="0" y="392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698626" y="472575"/>
            <a:ext cx="641254" cy="484209"/>
            <a:chOff x="0" y="0"/>
            <a:chExt cx="168890" cy="1275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8890" cy="127528"/>
            </a:xfrm>
            <a:custGeom>
              <a:avLst/>
              <a:gdLst/>
              <a:ahLst/>
              <a:cxnLst/>
              <a:rect r="r" b="b" t="t" l="l"/>
              <a:pathLst>
                <a:path h="127528" w="168890">
                  <a:moveTo>
                    <a:pt x="63764" y="0"/>
                  </a:moveTo>
                  <a:lnTo>
                    <a:pt x="105126" y="0"/>
                  </a:lnTo>
                  <a:cubicBezTo>
                    <a:pt x="122037" y="0"/>
                    <a:pt x="138256" y="6718"/>
                    <a:pt x="150214" y="18676"/>
                  </a:cubicBezTo>
                  <a:cubicBezTo>
                    <a:pt x="162172" y="30634"/>
                    <a:pt x="168890" y="46853"/>
                    <a:pt x="168890" y="63764"/>
                  </a:cubicBezTo>
                  <a:lnTo>
                    <a:pt x="168890" y="63764"/>
                  </a:lnTo>
                  <a:cubicBezTo>
                    <a:pt x="168890" y="80675"/>
                    <a:pt x="162172" y="96894"/>
                    <a:pt x="150214" y="108852"/>
                  </a:cubicBezTo>
                  <a:cubicBezTo>
                    <a:pt x="138256" y="120810"/>
                    <a:pt x="122037" y="127528"/>
                    <a:pt x="105126" y="127528"/>
                  </a:cubicBezTo>
                  <a:lnTo>
                    <a:pt x="63764" y="127528"/>
                  </a:lnTo>
                  <a:cubicBezTo>
                    <a:pt x="46853" y="127528"/>
                    <a:pt x="30634" y="120810"/>
                    <a:pt x="18676" y="108852"/>
                  </a:cubicBezTo>
                  <a:cubicBezTo>
                    <a:pt x="6718" y="96894"/>
                    <a:pt x="0" y="80675"/>
                    <a:pt x="0" y="63764"/>
                  </a:cubicBezTo>
                  <a:lnTo>
                    <a:pt x="0" y="63764"/>
                  </a:lnTo>
                  <a:cubicBezTo>
                    <a:pt x="0" y="46853"/>
                    <a:pt x="6718" y="30634"/>
                    <a:pt x="18676" y="18676"/>
                  </a:cubicBezTo>
                  <a:cubicBezTo>
                    <a:pt x="30634" y="6718"/>
                    <a:pt x="46853" y="0"/>
                    <a:pt x="63764" y="0"/>
                  </a:cubicBezTo>
                  <a:close/>
                </a:path>
              </a:pathLst>
            </a:custGeom>
            <a:solidFill>
              <a:srgbClr val="0077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68890" cy="1656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16867220" y="593606"/>
            <a:ext cx="304067" cy="242148"/>
          </a:xfrm>
          <a:custGeom>
            <a:avLst/>
            <a:gdLst/>
            <a:ahLst/>
            <a:cxnLst/>
            <a:rect r="r" b="b" t="t" l="l"/>
            <a:pathLst>
              <a:path h="242148" w="304067">
                <a:moveTo>
                  <a:pt x="304066" y="0"/>
                </a:moveTo>
                <a:lnTo>
                  <a:pt x="0" y="0"/>
                </a:lnTo>
                <a:lnTo>
                  <a:pt x="0" y="242147"/>
                </a:lnTo>
                <a:lnTo>
                  <a:pt x="304066" y="242147"/>
                </a:lnTo>
                <a:lnTo>
                  <a:pt x="30406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46958" y="3353002"/>
            <a:ext cx="2414749" cy="3302739"/>
            <a:chOff x="0" y="0"/>
            <a:chExt cx="374108" cy="51168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4108" cy="511681"/>
            </a:xfrm>
            <a:custGeom>
              <a:avLst/>
              <a:gdLst/>
              <a:ahLst/>
              <a:cxnLst/>
              <a:rect r="r" b="b" t="t" l="l"/>
              <a:pathLst>
                <a:path h="511681" w="374108">
                  <a:moveTo>
                    <a:pt x="102595" y="0"/>
                  </a:moveTo>
                  <a:lnTo>
                    <a:pt x="271513" y="0"/>
                  </a:lnTo>
                  <a:cubicBezTo>
                    <a:pt x="298723" y="0"/>
                    <a:pt x="324818" y="10809"/>
                    <a:pt x="344058" y="30049"/>
                  </a:cubicBezTo>
                  <a:cubicBezTo>
                    <a:pt x="363299" y="49290"/>
                    <a:pt x="374108" y="75385"/>
                    <a:pt x="374108" y="102595"/>
                  </a:cubicBezTo>
                  <a:lnTo>
                    <a:pt x="374108" y="409086"/>
                  </a:lnTo>
                  <a:cubicBezTo>
                    <a:pt x="374108" y="436295"/>
                    <a:pt x="363299" y="462391"/>
                    <a:pt x="344058" y="481631"/>
                  </a:cubicBezTo>
                  <a:cubicBezTo>
                    <a:pt x="324818" y="500872"/>
                    <a:pt x="298723" y="511681"/>
                    <a:pt x="271513" y="511681"/>
                  </a:cubicBezTo>
                  <a:lnTo>
                    <a:pt x="102595" y="511681"/>
                  </a:lnTo>
                  <a:cubicBezTo>
                    <a:pt x="75385" y="511681"/>
                    <a:pt x="49290" y="500872"/>
                    <a:pt x="30049" y="481631"/>
                  </a:cubicBezTo>
                  <a:cubicBezTo>
                    <a:pt x="10809" y="462391"/>
                    <a:pt x="0" y="436295"/>
                    <a:pt x="0" y="409086"/>
                  </a:cubicBezTo>
                  <a:lnTo>
                    <a:pt x="0" y="102595"/>
                  </a:lnTo>
                  <a:cubicBezTo>
                    <a:pt x="0" y="75385"/>
                    <a:pt x="10809" y="49290"/>
                    <a:pt x="30049" y="30049"/>
                  </a:cubicBezTo>
                  <a:cubicBezTo>
                    <a:pt x="49290" y="10809"/>
                    <a:pt x="75385" y="0"/>
                    <a:pt x="102595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4869" r="0" b="-4869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946958" y="7036741"/>
            <a:ext cx="2414749" cy="687207"/>
            <a:chOff x="0" y="0"/>
            <a:chExt cx="635983" cy="1809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983" cy="180993"/>
            </a:xfrm>
            <a:custGeom>
              <a:avLst/>
              <a:gdLst/>
              <a:ahLst/>
              <a:cxnLst/>
              <a:rect r="r" b="b" t="t" l="l"/>
              <a:pathLst>
                <a:path h="180993" w="635983">
                  <a:moveTo>
                    <a:pt x="64122" y="0"/>
                  </a:moveTo>
                  <a:lnTo>
                    <a:pt x="571861" y="0"/>
                  </a:lnTo>
                  <a:cubicBezTo>
                    <a:pt x="588868" y="0"/>
                    <a:pt x="605177" y="6756"/>
                    <a:pt x="617202" y="18781"/>
                  </a:cubicBezTo>
                  <a:cubicBezTo>
                    <a:pt x="629228" y="30806"/>
                    <a:pt x="635983" y="47116"/>
                    <a:pt x="635983" y="64122"/>
                  </a:cubicBezTo>
                  <a:lnTo>
                    <a:pt x="635983" y="116871"/>
                  </a:lnTo>
                  <a:cubicBezTo>
                    <a:pt x="635983" y="133877"/>
                    <a:pt x="629228" y="150187"/>
                    <a:pt x="617202" y="162212"/>
                  </a:cubicBezTo>
                  <a:cubicBezTo>
                    <a:pt x="605177" y="174237"/>
                    <a:pt x="588868" y="180993"/>
                    <a:pt x="571861" y="180993"/>
                  </a:cubicBezTo>
                  <a:lnTo>
                    <a:pt x="64122" y="180993"/>
                  </a:lnTo>
                  <a:cubicBezTo>
                    <a:pt x="47116" y="180993"/>
                    <a:pt x="30806" y="174237"/>
                    <a:pt x="18781" y="162212"/>
                  </a:cubicBezTo>
                  <a:cubicBezTo>
                    <a:pt x="6756" y="150187"/>
                    <a:pt x="0" y="133877"/>
                    <a:pt x="0" y="116871"/>
                  </a:cubicBezTo>
                  <a:lnTo>
                    <a:pt x="0" y="64122"/>
                  </a:lnTo>
                  <a:cubicBezTo>
                    <a:pt x="0" y="47116"/>
                    <a:pt x="6756" y="30806"/>
                    <a:pt x="18781" y="18781"/>
                  </a:cubicBezTo>
                  <a:cubicBezTo>
                    <a:pt x="30806" y="6756"/>
                    <a:pt x="47116" y="0"/>
                    <a:pt x="64122" y="0"/>
                  </a:cubicBezTo>
                  <a:close/>
                </a:path>
              </a:pathLst>
            </a:custGeom>
            <a:solidFill>
              <a:srgbClr val="F5F5F5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635983" cy="2190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b="true" sz="1999">
                  <a:solidFill>
                    <a:srgbClr val="333333"/>
                  </a:solidFill>
                  <a:latin typeface="Neue Montreal Medium"/>
                  <a:ea typeface="Neue Montreal Medium"/>
                  <a:cs typeface="Neue Montreal Medium"/>
                  <a:sym typeface="Neue Montreal Medium"/>
                </a:rPr>
                <a:t>Emanuela Romano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406269" y="3353002"/>
            <a:ext cx="2414749" cy="3302739"/>
            <a:chOff x="0" y="0"/>
            <a:chExt cx="374108" cy="51168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74108" cy="511681"/>
            </a:xfrm>
            <a:custGeom>
              <a:avLst/>
              <a:gdLst/>
              <a:ahLst/>
              <a:cxnLst/>
              <a:rect r="r" b="b" t="t" l="l"/>
              <a:pathLst>
                <a:path h="511681" w="374108">
                  <a:moveTo>
                    <a:pt x="102595" y="0"/>
                  </a:moveTo>
                  <a:lnTo>
                    <a:pt x="271513" y="0"/>
                  </a:lnTo>
                  <a:cubicBezTo>
                    <a:pt x="298723" y="0"/>
                    <a:pt x="324818" y="10809"/>
                    <a:pt x="344058" y="30049"/>
                  </a:cubicBezTo>
                  <a:cubicBezTo>
                    <a:pt x="363299" y="49290"/>
                    <a:pt x="374108" y="75385"/>
                    <a:pt x="374108" y="102595"/>
                  </a:cubicBezTo>
                  <a:lnTo>
                    <a:pt x="374108" y="409086"/>
                  </a:lnTo>
                  <a:cubicBezTo>
                    <a:pt x="374108" y="436295"/>
                    <a:pt x="363299" y="462391"/>
                    <a:pt x="344058" y="481631"/>
                  </a:cubicBezTo>
                  <a:cubicBezTo>
                    <a:pt x="324818" y="500872"/>
                    <a:pt x="298723" y="511681"/>
                    <a:pt x="271513" y="511681"/>
                  </a:cubicBezTo>
                  <a:lnTo>
                    <a:pt x="102595" y="511681"/>
                  </a:lnTo>
                  <a:cubicBezTo>
                    <a:pt x="75385" y="511681"/>
                    <a:pt x="49290" y="500872"/>
                    <a:pt x="30049" y="481631"/>
                  </a:cubicBezTo>
                  <a:cubicBezTo>
                    <a:pt x="10809" y="462391"/>
                    <a:pt x="0" y="436295"/>
                    <a:pt x="0" y="409086"/>
                  </a:cubicBezTo>
                  <a:lnTo>
                    <a:pt x="0" y="102595"/>
                  </a:lnTo>
                  <a:cubicBezTo>
                    <a:pt x="0" y="75385"/>
                    <a:pt x="10809" y="49290"/>
                    <a:pt x="30049" y="30049"/>
                  </a:cubicBezTo>
                  <a:cubicBezTo>
                    <a:pt x="49290" y="10809"/>
                    <a:pt x="75385" y="0"/>
                    <a:pt x="102595" y="0"/>
                  </a:cubicBezTo>
                  <a:close/>
                </a:path>
              </a:pathLst>
            </a:custGeom>
            <a:blipFill>
              <a:blip r:embed="rId7"/>
              <a:stretch>
                <a:fillRect l="-17673" t="-10542" r="-3137" b="-22034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4406269" y="7036741"/>
            <a:ext cx="2414749" cy="687207"/>
            <a:chOff x="0" y="0"/>
            <a:chExt cx="635983" cy="18099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983" cy="180993"/>
            </a:xfrm>
            <a:custGeom>
              <a:avLst/>
              <a:gdLst/>
              <a:ahLst/>
              <a:cxnLst/>
              <a:rect r="r" b="b" t="t" l="l"/>
              <a:pathLst>
                <a:path h="180993" w="635983">
                  <a:moveTo>
                    <a:pt x="64122" y="0"/>
                  </a:moveTo>
                  <a:lnTo>
                    <a:pt x="571861" y="0"/>
                  </a:lnTo>
                  <a:cubicBezTo>
                    <a:pt x="588868" y="0"/>
                    <a:pt x="605177" y="6756"/>
                    <a:pt x="617202" y="18781"/>
                  </a:cubicBezTo>
                  <a:cubicBezTo>
                    <a:pt x="629228" y="30806"/>
                    <a:pt x="635983" y="47116"/>
                    <a:pt x="635983" y="64122"/>
                  </a:cubicBezTo>
                  <a:lnTo>
                    <a:pt x="635983" y="116871"/>
                  </a:lnTo>
                  <a:cubicBezTo>
                    <a:pt x="635983" y="133877"/>
                    <a:pt x="629228" y="150187"/>
                    <a:pt x="617202" y="162212"/>
                  </a:cubicBezTo>
                  <a:cubicBezTo>
                    <a:pt x="605177" y="174237"/>
                    <a:pt x="588868" y="180993"/>
                    <a:pt x="571861" y="180993"/>
                  </a:cubicBezTo>
                  <a:lnTo>
                    <a:pt x="64122" y="180993"/>
                  </a:lnTo>
                  <a:cubicBezTo>
                    <a:pt x="47116" y="180993"/>
                    <a:pt x="30806" y="174237"/>
                    <a:pt x="18781" y="162212"/>
                  </a:cubicBezTo>
                  <a:cubicBezTo>
                    <a:pt x="6756" y="150187"/>
                    <a:pt x="0" y="133877"/>
                    <a:pt x="0" y="116871"/>
                  </a:cubicBezTo>
                  <a:lnTo>
                    <a:pt x="0" y="64122"/>
                  </a:lnTo>
                  <a:cubicBezTo>
                    <a:pt x="0" y="47116"/>
                    <a:pt x="6756" y="30806"/>
                    <a:pt x="18781" y="18781"/>
                  </a:cubicBezTo>
                  <a:cubicBezTo>
                    <a:pt x="30806" y="6756"/>
                    <a:pt x="47116" y="0"/>
                    <a:pt x="64122" y="0"/>
                  </a:cubicBezTo>
                  <a:close/>
                </a:path>
              </a:pathLst>
            </a:custGeom>
            <a:solidFill>
              <a:srgbClr val="F5F5F5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35983" cy="2190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b="true" sz="1999">
                  <a:solidFill>
                    <a:srgbClr val="333333"/>
                  </a:solidFill>
                  <a:latin typeface="Neue Montreal Medium"/>
                  <a:ea typeface="Neue Montreal Medium"/>
                  <a:cs typeface="Neue Montreal Medium"/>
                  <a:sym typeface="Neue Montreal Medium"/>
                </a:rPr>
                <a:t>Aaron Loeb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865580" y="3353002"/>
            <a:ext cx="2414749" cy="3302739"/>
            <a:chOff x="0" y="0"/>
            <a:chExt cx="374108" cy="51168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74108" cy="511681"/>
            </a:xfrm>
            <a:custGeom>
              <a:avLst/>
              <a:gdLst/>
              <a:ahLst/>
              <a:cxnLst/>
              <a:rect r="r" b="b" t="t" l="l"/>
              <a:pathLst>
                <a:path h="511681" w="374108">
                  <a:moveTo>
                    <a:pt x="102595" y="0"/>
                  </a:moveTo>
                  <a:lnTo>
                    <a:pt x="271513" y="0"/>
                  </a:lnTo>
                  <a:cubicBezTo>
                    <a:pt x="298723" y="0"/>
                    <a:pt x="324818" y="10809"/>
                    <a:pt x="344058" y="30049"/>
                  </a:cubicBezTo>
                  <a:cubicBezTo>
                    <a:pt x="363299" y="49290"/>
                    <a:pt x="374108" y="75385"/>
                    <a:pt x="374108" y="102595"/>
                  </a:cubicBezTo>
                  <a:lnTo>
                    <a:pt x="374108" y="409086"/>
                  </a:lnTo>
                  <a:cubicBezTo>
                    <a:pt x="374108" y="436295"/>
                    <a:pt x="363299" y="462391"/>
                    <a:pt x="344058" y="481631"/>
                  </a:cubicBezTo>
                  <a:cubicBezTo>
                    <a:pt x="324818" y="500872"/>
                    <a:pt x="298723" y="511681"/>
                    <a:pt x="271513" y="511681"/>
                  </a:cubicBezTo>
                  <a:lnTo>
                    <a:pt x="102595" y="511681"/>
                  </a:lnTo>
                  <a:cubicBezTo>
                    <a:pt x="75385" y="511681"/>
                    <a:pt x="49290" y="500872"/>
                    <a:pt x="30049" y="481631"/>
                  </a:cubicBezTo>
                  <a:cubicBezTo>
                    <a:pt x="10809" y="462391"/>
                    <a:pt x="0" y="436295"/>
                    <a:pt x="0" y="409086"/>
                  </a:cubicBezTo>
                  <a:lnTo>
                    <a:pt x="0" y="102595"/>
                  </a:lnTo>
                  <a:cubicBezTo>
                    <a:pt x="0" y="75385"/>
                    <a:pt x="10809" y="49290"/>
                    <a:pt x="30049" y="30049"/>
                  </a:cubicBezTo>
                  <a:cubicBezTo>
                    <a:pt x="49290" y="10809"/>
                    <a:pt x="75385" y="0"/>
                    <a:pt x="102595" y="0"/>
                  </a:cubicBezTo>
                  <a:close/>
                </a:path>
              </a:pathLst>
            </a:custGeom>
            <a:blipFill>
              <a:blip r:embed="rId8"/>
              <a:stretch>
                <a:fillRect l="-81114" t="0" r="-77233" b="-25846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7865580" y="7036741"/>
            <a:ext cx="2414749" cy="687207"/>
            <a:chOff x="0" y="0"/>
            <a:chExt cx="635983" cy="18099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983" cy="180993"/>
            </a:xfrm>
            <a:custGeom>
              <a:avLst/>
              <a:gdLst/>
              <a:ahLst/>
              <a:cxnLst/>
              <a:rect r="r" b="b" t="t" l="l"/>
              <a:pathLst>
                <a:path h="180993" w="635983">
                  <a:moveTo>
                    <a:pt x="64122" y="0"/>
                  </a:moveTo>
                  <a:lnTo>
                    <a:pt x="571861" y="0"/>
                  </a:lnTo>
                  <a:cubicBezTo>
                    <a:pt x="588868" y="0"/>
                    <a:pt x="605177" y="6756"/>
                    <a:pt x="617202" y="18781"/>
                  </a:cubicBezTo>
                  <a:cubicBezTo>
                    <a:pt x="629228" y="30806"/>
                    <a:pt x="635983" y="47116"/>
                    <a:pt x="635983" y="64122"/>
                  </a:cubicBezTo>
                  <a:lnTo>
                    <a:pt x="635983" y="116871"/>
                  </a:lnTo>
                  <a:cubicBezTo>
                    <a:pt x="635983" y="133877"/>
                    <a:pt x="629228" y="150187"/>
                    <a:pt x="617202" y="162212"/>
                  </a:cubicBezTo>
                  <a:cubicBezTo>
                    <a:pt x="605177" y="174237"/>
                    <a:pt x="588868" y="180993"/>
                    <a:pt x="571861" y="180993"/>
                  </a:cubicBezTo>
                  <a:lnTo>
                    <a:pt x="64122" y="180993"/>
                  </a:lnTo>
                  <a:cubicBezTo>
                    <a:pt x="47116" y="180993"/>
                    <a:pt x="30806" y="174237"/>
                    <a:pt x="18781" y="162212"/>
                  </a:cubicBezTo>
                  <a:cubicBezTo>
                    <a:pt x="6756" y="150187"/>
                    <a:pt x="0" y="133877"/>
                    <a:pt x="0" y="116871"/>
                  </a:cubicBezTo>
                  <a:lnTo>
                    <a:pt x="0" y="64122"/>
                  </a:lnTo>
                  <a:cubicBezTo>
                    <a:pt x="0" y="47116"/>
                    <a:pt x="6756" y="30806"/>
                    <a:pt x="18781" y="18781"/>
                  </a:cubicBezTo>
                  <a:cubicBezTo>
                    <a:pt x="30806" y="6756"/>
                    <a:pt x="47116" y="0"/>
                    <a:pt x="64122" y="0"/>
                  </a:cubicBezTo>
                  <a:close/>
                </a:path>
              </a:pathLst>
            </a:custGeom>
            <a:solidFill>
              <a:srgbClr val="F5F5F5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635983" cy="2190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b="true" sz="1999">
                  <a:solidFill>
                    <a:srgbClr val="333333"/>
                  </a:solidFill>
                  <a:latin typeface="Neue Montreal Medium"/>
                  <a:ea typeface="Neue Montreal Medium"/>
                  <a:cs typeface="Neue Montreal Medium"/>
                  <a:sym typeface="Neue Montreal Medium"/>
                </a:rPr>
                <a:t>Olivia Wilson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324891" y="3353002"/>
            <a:ext cx="2414749" cy="3302739"/>
            <a:chOff x="0" y="0"/>
            <a:chExt cx="374108" cy="51168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74108" cy="511681"/>
            </a:xfrm>
            <a:custGeom>
              <a:avLst/>
              <a:gdLst/>
              <a:ahLst/>
              <a:cxnLst/>
              <a:rect r="r" b="b" t="t" l="l"/>
              <a:pathLst>
                <a:path h="511681" w="374108">
                  <a:moveTo>
                    <a:pt x="102595" y="0"/>
                  </a:moveTo>
                  <a:lnTo>
                    <a:pt x="271513" y="0"/>
                  </a:lnTo>
                  <a:cubicBezTo>
                    <a:pt x="298723" y="0"/>
                    <a:pt x="324818" y="10809"/>
                    <a:pt x="344058" y="30049"/>
                  </a:cubicBezTo>
                  <a:cubicBezTo>
                    <a:pt x="363299" y="49290"/>
                    <a:pt x="374108" y="75385"/>
                    <a:pt x="374108" y="102595"/>
                  </a:cubicBezTo>
                  <a:lnTo>
                    <a:pt x="374108" y="409086"/>
                  </a:lnTo>
                  <a:cubicBezTo>
                    <a:pt x="374108" y="436295"/>
                    <a:pt x="363299" y="462391"/>
                    <a:pt x="344058" y="481631"/>
                  </a:cubicBezTo>
                  <a:cubicBezTo>
                    <a:pt x="324818" y="500872"/>
                    <a:pt x="298723" y="511681"/>
                    <a:pt x="271513" y="511681"/>
                  </a:cubicBezTo>
                  <a:lnTo>
                    <a:pt x="102595" y="511681"/>
                  </a:lnTo>
                  <a:cubicBezTo>
                    <a:pt x="75385" y="511681"/>
                    <a:pt x="49290" y="500872"/>
                    <a:pt x="30049" y="481631"/>
                  </a:cubicBezTo>
                  <a:cubicBezTo>
                    <a:pt x="10809" y="462391"/>
                    <a:pt x="0" y="436295"/>
                    <a:pt x="0" y="409086"/>
                  </a:cubicBezTo>
                  <a:lnTo>
                    <a:pt x="0" y="102595"/>
                  </a:lnTo>
                  <a:cubicBezTo>
                    <a:pt x="0" y="75385"/>
                    <a:pt x="10809" y="49290"/>
                    <a:pt x="30049" y="30049"/>
                  </a:cubicBezTo>
                  <a:cubicBezTo>
                    <a:pt x="49290" y="10809"/>
                    <a:pt x="75385" y="0"/>
                    <a:pt x="102595" y="0"/>
                  </a:cubicBezTo>
                  <a:close/>
                </a:path>
              </a:pathLst>
            </a:custGeom>
            <a:blipFill>
              <a:blip r:embed="rId9"/>
              <a:stretch>
                <a:fillRect l="-103204" t="0" r="-83088" b="-39459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1324891" y="7036741"/>
            <a:ext cx="2414749" cy="687207"/>
            <a:chOff x="0" y="0"/>
            <a:chExt cx="635983" cy="18099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5983" cy="180993"/>
            </a:xfrm>
            <a:custGeom>
              <a:avLst/>
              <a:gdLst/>
              <a:ahLst/>
              <a:cxnLst/>
              <a:rect r="r" b="b" t="t" l="l"/>
              <a:pathLst>
                <a:path h="180993" w="635983">
                  <a:moveTo>
                    <a:pt x="64122" y="0"/>
                  </a:moveTo>
                  <a:lnTo>
                    <a:pt x="571861" y="0"/>
                  </a:lnTo>
                  <a:cubicBezTo>
                    <a:pt x="588868" y="0"/>
                    <a:pt x="605177" y="6756"/>
                    <a:pt x="617202" y="18781"/>
                  </a:cubicBezTo>
                  <a:cubicBezTo>
                    <a:pt x="629228" y="30806"/>
                    <a:pt x="635983" y="47116"/>
                    <a:pt x="635983" y="64122"/>
                  </a:cubicBezTo>
                  <a:lnTo>
                    <a:pt x="635983" y="116871"/>
                  </a:lnTo>
                  <a:cubicBezTo>
                    <a:pt x="635983" y="133877"/>
                    <a:pt x="629228" y="150187"/>
                    <a:pt x="617202" y="162212"/>
                  </a:cubicBezTo>
                  <a:cubicBezTo>
                    <a:pt x="605177" y="174237"/>
                    <a:pt x="588868" y="180993"/>
                    <a:pt x="571861" y="180993"/>
                  </a:cubicBezTo>
                  <a:lnTo>
                    <a:pt x="64122" y="180993"/>
                  </a:lnTo>
                  <a:cubicBezTo>
                    <a:pt x="47116" y="180993"/>
                    <a:pt x="30806" y="174237"/>
                    <a:pt x="18781" y="162212"/>
                  </a:cubicBezTo>
                  <a:cubicBezTo>
                    <a:pt x="6756" y="150187"/>
                    <a:pt x="0" y="133877"/>
                    <a:pt x="0" y="116871"/>
                  </a:cubicBezTo>
                  <a:lnTo>
                    <a:pt x="0" y="64122"/>
                  </a:lnTo>
                  <a:cubicBezTo>
                    <a:pt x="0" y="47116"/>
                    <a:pt x="6756" y="30806"/>
                    <a:pt x="18781" y="18781"/>
                  </a:cubicBezTo>
                  <a:cubicBezTo>
                    <a:pt x="30806" y="6756"/>
                    <a:pt x="47116" y="0"/>
                    <a:pt x="64122" y="0"/>
                  </a:cubicBezTo>
                  <a:close/>
                </a:path>
              </a:pathLst>
            </a:custGeom>
            <a:solidFill>
              <a:srgbClr val="F5F5F5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635983" cy="2190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b="true" sz="1999">
                  <a:solidFill>
                    <a:srgbClr val="333333"/>
                  </a:solidFill>
                  <a:latin typeface="Neue Montreal Medium"/>
                  <a:ea typeface="Neue Montreal Medium"/>
                  <a:cs typeface="Neue Montreal Medium"/>
                  <a:sym typeface="Neue Montreal Medium"/>
                </a:rPr>
                <a:t>Neil Tran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4784203" y="3353002"/>
            <a:ext cx="2414749" cy="3302739"/>
            <a:chOff x="0" y="0"/>
            <a:chExt cx="374108" cy="51168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74108" cy="511681"/>
            </a:xfrm>
            <a:custGeom>
              <a:avLst/>
              <a:gdLst/>
              <a:ahLst/>
              <a:cxnLst/>
              <a:rect r="r" b="b" t="t" l="l"/>
              <a:pathLst>
                <a:path h="511681" w="374108">
                  <a:moveTo>
                    <a:pt x="102595" y="0"/>
                  </a:moveTo>
                  <a:lnTo>
                    <a:pt x="271513" y="0"/>
                  </a:lnTo>
                  <a:cubicBezTo>
                    <a:pt x="298723" y="0"/>
                    <a:pt x="324818" y="10809"/>
                    <a:pt x="344058" y="30049"/>
                  </a:cubicBezTo>
                  <a:cubicBezTo>
                    <a:pt x="363299" y="49290"/>
                    <a:pt x="374108" y="75385"/>
                    <a:pt x="374108" y="102595"/>
                  </a:cubicBezTo>
                  <a:lnTo>
                    <a:pt x="374108" y="409086"/>
                  </a:lnTo>
                  <a:cubicBezTo>
                    <a:pt x="374108" y="436295"/>
                    <a:pt x="363299" y="462391"/>
                    <a:pt x="344058" y="481631"/>
                  </a:cubicBezTo>
                  <a:cubicBezTo>
                    <a:pt x="324818" y="500872"/>
                    <a:pt x="298723" y="511681"/>
                    <a:pt x="271513" y="511681"/>
                  </a:cubicBezTo>
                  <a:lnTo>
                    <a:pt x="102595" y="511681"/>
                  </a:lnTo>
                  <a:cubicBezTo>
                    <a:pt x="75385" y="511681"/>
                    <a:pt x="49290" y="500872"/>
                    <a:pt x="30049" y="481631"/>
                  </a:cubicBezTo>
                  <a:cubicBezTo>
                    <a:pt x="10809" y="462391"/>
                    <a:pt x="0" y="436295"/>
                    <a:pt x="0" y="409086"/>
                  </a:cubicBezTo>
                  <a:lnTo>
                    <a:pt x="0" y="102595"/>
                  </a:lnTo>
                  <a:cubicBezTo>
                    <a:pt x="0" y="75385"/>
                    <a:pt x="10809" y="49290"/>
                    <a:pt x="30049" y="30049"/>
                  </a:cubicBezTo>
                  <a:cubicBezTo>
                    <a:pt x="49290" y="10809"/>
                    <a:pt x="75385" y="0"/>
                    <a:pt x="102595" y="0"/>
                  </a:cubicBezTo>
                  <a:close/>
                </a:path>
              </a:pathLst>
            </a:custGeom>
            <a:blipFill>
              <a:blip r:embed="rId10"/>
              <a:stretch>
                <a:fillRect l="-67684" t="-41365" r="-24186" b="-69191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4784203" y="7036741"/>
            <a:ext cx="2414749" cy="687207"/>
            <a:chOff x="0" y="0"/>
            <a:chExt cx="635983" cy="18099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35983" cy="180993"/>
            </a:xfrm>
            <a:custGeom>
              <a:avLst/>
              <a:gdLst/>
              <a:ahLst/>
              <a:cxnLst/>
              <a:rect r="r" b="b" t="t" l="l"/>
              <a:pathLst>
                <a:path h="180993" w="635983">
                  <a:moveTo>
                    <a:pt x="64122" y="0"/>
                  </a:moveTo>
                  <a:lnTo>
                    <a:pt x="571861" y="0"/>
                  </a:lnTo>
                  <a:cubicBezTo>
                    <a:pt x="588868" y="0"/>
                    <a:pt x="605177" y="6756"/>
                    <a:pt x="617202" y="18781"/>
                  </a:cubicBezTo>
                  <a:cubicBezTo>
                    <a:pt x="629228" y="30806"/>
                    <a:pt x="635983" y="47116"/>
                    <a:pt x="635983" y="64122"/>
                  </a:cubicBezTo>
                  <a:lnTo>
                    <a:pt x="635983" y="116871"/>
                  </a:lnTo>
                  <a:cubicBezTo>
                    <a:pt x="635983" y="133877"/>
                    <a:pt x="629228" y="150187"/>
                    <a:pt x="617202" y="162212"/>
                  </a:cubicBezTo>
                  <a:cubicBezTo>
                    <a:pt x="605177" y="174237"/>
                    <a:pt x="588868" y="180993"/>
                    <a:pt x="571861" y="180993"/>
                  </a:cubicBezTo>
                  <a:lnTo>
                    <a:pt x="64122" y="180993"/>
                  </a:lnTo>
                  <a:cubicBezTo>
                    <a:pt x="47116" y="180993"/>
                    <a:pt x="30806" y="174237"/>
                    <a:pt x="18781" y="162212"/>
                  </a:cubicBezTo>
                  <a:cubicBezTo>
                    <a:pt x="6756" y="150187"/>
                    <a:pt x="0" y="133877"/>
                    <a:pt x="0" y="116871"/>
                  </a:cubicBezTo>
                  <a:lnTo>
                    <a:pt x="0" y="64122"/>
                  </a:lnTo>
                  <a:cubicBezTo>
                    <a:pt x="0" y="47116"/>
                    <a:pt x="6756" y="30806"/>
                    <a:pt x="18781" y="18781"/>
                  </a:cubicBezTo>
                  <a:cubicBezTo>
                    <a:pt x="30806" y="6756"/>
                    <a:pt x="47116" y="0"/>
                    <a:pt x="64122" y="0"/>
                  </a:cubicBezTo>
                  <a:close/>
                </a:path>
              </a:pathLst>
            </a:custGeom>
            <a:solidFill>
              <a:srgbClr val="F5F5F5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635983" cy="2190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b="true" sz="1999">
                  <a:solidFill>
                    <a:srgbClr val="333333"/>
                  </a:solidFill>
                  <a:latin typeface="Neue Montreal Medium"/>
                  <a:ea typeface="Neue Montreal Medium"/>
                  <a:cs typeface="Neue Montreal Medium"/>
                  <a:sym typeface="Neue Montreal Medium"/>
                </a:rPr>
                <a:t>Shawn Garcia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547027" y="562273"/>
            <a:ext cx="7087065" cy="349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spc="20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Salford &amp; Co.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6096376" y="9340399"/>
            <a:ext cx="873698" cy="273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US" b="true" sz="1600" spc="16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Page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6882414" y="9340399"/>
            <a:ext cx="450503" cy="273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US" sz="1600" spc="16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11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42844" y="9340399"/>
            <a:ext cx="2945600" cy="273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sz="1600" spc="16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www.reallygreatsite.com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55083" y="1458746"/>
            <a:ext cx="16377834" cy="1247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50"/>
              </a:lnSpc>
            </a:pPr>
            <a:r>
              <a:rPr lang="en-US" sz="9000" b="true">
                <a:solidFill>
                  <a:srgbClr val="FFFFFF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Meet the Team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68591" y="8206176"/>
            <a:ext cx="2393116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b="true" sz="1799" i="true" spc="17">
                <a:solidFill>
                  <a:srgbClr val="F5F5F5"/>
                </a:solidFill>
                <a:latin typeface="Neue Montreal Medium Italics"/>
                <a:ea typeface="Neue Montreal Medium Italics"/>
                <a:cs typeface="Neue Montreal Medium Italics"/>
                <a:sym typeface="Neue Montreal Medium Italics"/>
              </a:rPr>
              <a:t>Chief Executiv</a:t>
            </a:r>
            <a:r>
              <a:rPr lang="en-US" b="true" sz="1799" i="true" spc="17">
                <a:solidFill>
                  <a:srgbClr val="F5F5F5"/>
                </a:solidFill>
                <a:latin typeface="Neue Montreal Medium Italics"/>
                <a:ea typeface="Neue Montreal Medium Italics"/>
                <a:cs typeface="Neue Montreal Medium Italics"/>
                <a:sym typeface="Neue Montreal Medium Italics"/>
              </a:rPr>
              <a:t>e Officer (CEO)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4427902" y="8206176"/>
            <a:ext cx="2393116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b="true" sz="1799" i="true" spc="17">
                <a:solidFill>
                  <a:srgbClr val="F5F5F5"/>
                </a:solidFill>
                <a:latin typeface="Neue Montreal Medium Italics"/>
                <a:ea typeface="Neue Montreal Medium Italics"/>
                <a:cs typeface="Neue Montreal Medium Italics"/>
                <a:sym typeface="Neue Montreal Medium Italics"/>
              </a:rPr>
              <a:t>Chief Operating</a:t>
            </a:r>
            <a:r>
              <a:rPr lang="en-US" b="true" sz="1799" i="true" spc="17">
                <a:solidFill>
                  <a:srgbClr val="F5F5F5"/>
                </a:solidFill>
                <a:latin typeface="Neue Montreal Medium Italics"/>
                <a:ea typeface="Neue Montreal Medium Italics"/>
                <a:cs typeface="Neue Montreal Medium Italics"/>
                <a:sym typeface="Neue Montreal Medium Italics"/>
              </a:rPr>
              <a:t> Officer (COO)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887213" y="8206176"/>
            <a:ext cx="2393116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b="true" sz="1799" i="true" spc="17">
                <a:solidFill>
                  <a:srgbClr val="F5F5F5"/>
                </a:solidFill>
                <a:latin typeface="Neue Montreal Medium Italics"/>
                <a:ea typeface="Neue Montreal Medium Italics"/>
                <a:cs typeface="Neue Montreal Medium Italics"/>
                <a:sym typeface="Neue Montreal Medium Italics"/>
              </a:rPr>
              <a:t>Directo</a:t>
            </a:r>
            <a:r>
              <a:rPr lang="en-US" b="true" sz="1799" i="true" spc="17">
                <a:solidFill>
                  <a:srgbClr val="F5F5F5"/>
                </a:solidFill>
                <a:latin typeface="Neue Montreal Medium Italics"/>
                <a:ea typeface="Neue Montreal Medium Italics"/>
                <a:cs typeface="Neue Montreal Medium Italics"/>
                <a:sym typeface="Neue Montreal Medium Italics"/>
              </a:rPr>
              <a:t>r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346524" y="8206176"/>
            <a:ext cx="2393116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b="true" sz="1799" i="true" spc="17">
                <a:solidFill>
                  <a:srgbClr val="F5F5F5"/>
                </a:solidFill>
                <a:latin typeface="Neue Montreal Medium Italics"/>
                <a:ea typeface="Neue Montreal Medium Italics"/>
                <a:cs typeface="Neue Montreal Medium Italics"/>
                <a:sym typeface="Neue Montreal Medium Italics"/>
              </a:rPr>
              <a:t>Head Manag</a:t>
            </a:r>
            <a:r>
              <a:rPr lang="en-US" b="true" sz="1799" i="true" spc="17">
                <a:solidFill>
                  <a:srgbClr val="F5F5F5"/>
                </a:solidFill>
                <a:latin typeface="Neue Montreal Medium Italics"/>
                <a:ea typeface="Neue Montreal Medium Italics"/>
                <a:cs typeface="Neue Montreal Medium Italics"/>
                <a:sym typeface="Neue Montreal Medium Italics"/>
              </a:rPr>
              <a:t>er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805836" y="8206176"/>
            <a:ext cx="2393116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b="true" sz="1799" i="true" spc="17">
                <a:solidFill>
                  <a:srgbClr val="F5F5F5"/>
                </a:solidFill>
                <a:latin typeface="Neue Montreal Medium Italics"/>
                <a:ea typeface="Neue Montreal Medium Italics"/>
                <a:cs typeface="Neue Montreal Medium Italics"/>
                <a:sym typeface="Neue Montreal Medium Italics"/>
              </a:rPr>
              <a:t>Head of Markerting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382152"/>
            <a:chOff x="0" y="0"/>
            <a:chExt cx="2833290" cy="6789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678910"/>
            </a:xfrm>
            <a:custGeom>
              <a:avLst/>
              <a:gdLst/>
              <a:ahLst/>
              <a:cxnLst/>
              <a:rect r="r" b="b" t="t" l="l"/>
              <a:pathLst>
                <a:path h="67891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678910"/>
                  </a:lnTo>
                  <a:lnTo>
                    <a:pt x="0" y="678910"/>
                  </a:lnTo>
                  <a:close/>
                </a:path>
              </a:pathLst>
            </a:custGeom>
            <a:blipFill>
              <a:blip r:embed="rId2"/>
              <a:stretch>
                <a:fillRect l="0" t="-40450" r="0" b="-137594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46958" y="564604"/>
            <a:ext cx="392180" cy="392180"/>
          </a:xfrm>
          <a:custGeom>
            <a:avLst/>
            <a:gdLst/>
            <a:ahLst/>
            <a:cxnLst/>
            <a:rect r="r" b="b" t="t" l="l"/>
            <a:pathLst>
              <a:path h="392180" w="392180">
                <a:moveTo>
                  <a:pt x="0" y="0"/>
                </a:moveTo>
                <a:lnTo>
                  <a:pt x="392180" y="0"/>
                </a:lnTo>
                <a:lnTo>
                  <a:pt x="392180" y="392180"/>
                </a:lnTo>
                <a:lnTo>
                  <a:pt x="0" y="3921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33450" y="4113940"/>
            <a:ext cx="2188176" cy="568479"/>
            <a:chOff x="0" y="0"/>
            <a:chExt cx="576310" cy="14972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6310" cy="149723"/>
            </a:xfrm>
            <a:custGeom>
              <a:avLst/>
              <a:gdLst/>
              <a:ahLst/>
              <a:cxnLst/>
              <a:rect r="r" b="b" t="t" l="l"/>
              <a:pathLst>
                <a:path h="149723" w="576310">
                  <a:moveTo>
                    <a:pt x="74861" y="0"/>
                  </a:moveTo>
                  <a:lnTo>
                    <a:pt x="501448" y="0"/>
                  </a:lnTo>
                  <a:cubicBezTo>
                    <a:pt x="521303" y="0"/>
                    <a:pt x="540344" y="7887"/>
                    <a:pt x="554383" y="21926"/>
                  </a:cubicBezTo>
                  <a:cubicBezTo>
                    <a:pt x="568423" y="35966"/>
                    <a:pt x="576310" y="55007"/>
                    <a:pt x="576310" y="74861"/>
                  </a:cubicBezTo>
                  <a:lnTo>
                    <a:pt x="576310" y="74861"/>
                  </a:lnTo>
                  <a:cubicBezTo>
                    <a:pt x="576310" y="94716"/>
                    <a:pt x="568423" y="113757"/>
                    <a:pt x="554383" y="127797"/>
                  </a:cubicBezTo>
                  <a:cubicBezTo>
                    <a:pt x="540344" y="141836"/>
                    <a:pt x="521303" y="149723"/>
                    <a:pt x="501448" y="149723"/>
                  </a:cubicBezTo>
                  <a:lnTo>
                    <a:pt x="74861" y="149723"/>
                  </a:lnTo>
                  <a:cubicBezTo>
                    <a:pt x="55007" y="149723"/>
                    <a:pt x="35966" y="141836"/>
                    <a:pt x="21926" y="127797"/>
                  </a:cubicBezTo>
                  <a:cubicBezTo>
                    <a:pt x="7887" y="113757"/>
                    <a:pt x="0" y="94716"/>
                    <a:pt x="0" y="74861"/>
                  </a:cubicBezTo>
                  <a:lnTo>
                    <a:pt x="0" y="74861"/>
                  </a:lnTo>
                  <a:cubicBezTo>
                    <a:pt x="0" y="55007"/>
                    <a:pt x="7887" y="35966"/>
                    <a:pt x="21926" y="21926"/>
                  </a:cubicBezTo>
                  <a:cubicBezTo>
                    <a:pt x="35966" y="7887"/>
                    <a:pt x="55007" y="0"/>
                    <a:pt x="74861" y="0"/>
                  </a:cubicBezTo>
                  <a:close/>
                </a:path>
              </a:pathLst>
            </a:custGeom>
            <a:solidFill>
              <a:srgbClr val="0077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76310" cy="1878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b="true" sz="1800" spc="18">
                  <a:solidFill>
                    <a:srgbClr val="FFFFFF"/>
                  </a:solidFill>
                  <a:latin typeface="Neue Montreal Bold"/>
                  <a:ea typeface="Neue Montreal Bold"/>
                  <a:cs typeface="Neue Montreal Bold"/>
                  <a:sym typeface="Neue Montreal Bold"/>
                </a:rPr>
                <a:t>CONTACT US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547027" y="562273"/>
            <a:ext cx="7087065" cy="349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spc="20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Salford &amp; Co.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096376" y="9340399"/>
            <a:ext cx="873698" cy="273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US" b="true" sz="1600" spc="16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Page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882414" y="9340399"/>
            <a:ext cx="450503" cy="273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US" sz="1600" spc="16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12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6958" y="8908401"/>
            <a:ext cx="1602066" cy="273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 spc="16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Date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14999" y="8908401"/>
            <a:ext cx="1602066" cy="273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 spc="16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Website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38511" y="8908401"/>
            <a:ext cx="1602066" cy="273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 spc="16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E-mail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6958" y="9264883"/>
            <a:ext cx="3015424" cy="349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spc="20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22 December 2030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514999" y="9264883"/>
            <a:ext cx="3335060" cy="349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spc="20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www.reallygreatsite.com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038511" y="9264883"/>
            <a:ext cx="3587253" cy="349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spc="20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hello@reallygreatsite.com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33450" y="5386581"/>
            <a:ext cx="8919808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50"/>
              </a:lnSpc>
            </a:pPr>
            <a:r>
              <a:rPr lang="en-US" sz="9000" b="true">
                <a:solidFill>
                  <a:srgbClr val="000000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Closing/Vision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3450" y="4185835"/>
            <a:ext cx="5332579" cy="4638561"/>
            <a:chOff x="0" y="0"/>
            <a:chExt cx="1404465" cy="12216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04465" cy="1221679"/>
            </a:xfrm>
            <a:custGeom>
              <a:avLst/>
              <a:gdLst/>
              <a:ahLst/>
              <a:cxnLst/>
              <a:rect r="r" b="b" t="t" l="l"/>
              <a:pathLst>
                <a:path h="1221679" w="1404465">
                  <a:moveTo>
                    <a:pt x="72591" y="0"/>
                  </a:moveTo>
                  <a:lnTo>
                    <a:pt x="1331875" y="0"/>
                  </a:lnTo>
                  <a:cubicBezTo>
                    <a:pt x="1371965" y="0"/>
                    <a:pt x="1404465" y="32500"/>
                    <a:pt x="1404465" y="72591"/>
                  </a:cubicBezTo>
                  <a:lnTo>
                    <a:pt x="1404465" y="1149088"/>
                  </a:lnTo>
                  <a:cubicBezTo>
                    <a:pt x="1404465" y="1189179"/>
                    <a:pt x="1371965" y="1221679"/>
                    <a:pt x="1331875" y="1221679"/>
                  </a:cubicBezTo>
                  <a:lnTo>
                    <a:pt x="72591" y="1221679"/>
                  </a:lnTo>
                  <a:cubicBezTo>
                    <a:pt x="32500" y="1221679"/>
                    <a:pt x="0" y="1189179"/>
                    <a:pt x="0" y="1149088"/>
                  </a:cubicBezTo>
                  <a:lnTo>
                    <a:pt x="0" y="72591"/>
                  </a:lnTo>
                  <a:cubicBezTo>
                    <a:pt x="0" y="32500"/>
                    <a:pt x="32500" y="0"/>
                    <a:pt x="72591" y="0"/>
                  </a:cubicBezTo>
                  <a:close/>
                </a:path>
              </a:pathLst>
            </a:custGeom>
            <a:solidFill>
              <a:srgbClr val="0077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404465" cy="12597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477710" y="4185835"/>
            <a:ext cx="5332579" cy="4638561"/>
            <a:chOff x="0" y="0"/>
            <a:chExt cx="1404465" cy="12216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04465" cy="1221679"/>
            </a:xfrm>
            <a:custGeom>
              <a:avLst/>
              <a:gdLst/>
              <a:ahLst/>
              <a:cxnLst/>
              <a:rect r="r" b="b" t="t" l="l"/>
              <a:pathLst>
                <a:path h="1221679" w="1404465">
                  <a:moveTo>
                    <a:pt x="72591" y="0"/>
                  </a:moveTo>
                  <a:lnTo>
                    <a:pt x="1331875" y="0"/>
                  </a:lnTo>
                  <a:cubicBezTo>
                    <a:pt x="1371965" y="0"/>
                    <a:pt x="1404465" y="32500"/>
                    <a:pt x="1404465" y="72591"/>
                  </a:cubicBezTo>
                  <a:lnTo>
                    <a:pt x="1404465" y="1149088"/>
                  </a:lnTo>
                  <a:cubicBezTo>
                    <a:pt x="1404465" y="1189179"/>
                    <a:pt x="1371965" y="1221679"/>
                    <a:pt x="1331875" y="1221679"/>
                  </a:cubicBezTo>
                  <a:lnTo>
                    <a:pt x="72591" y="1221679"/>
                  </a:lnTo>
                  <a:cubicBezTo>
                    <a:pt x="32500" y="1221679"/>
                    <a:pt x="0" y="1189179"/>
                    <a:pt x="0" y="1149088"/>
                  </a:cubicBezTo>
                  <a:lnTo>
                    <a:pt x="0" y="72591"/>
                  </a:lnTo>
                  <a:cubicBezTo>
                    <a:pt x="0" y="32500"/>
                    <a:pt x="32500" y="0"/>
                    <a:pt x="72591" y="0"/>
                  </a:cubicBezTo>
                  <a:close/>
                </a:path>
              </a:pathLst>
            </a:custGeom>
            <a:solidFill>
              <a:srgbClr val="231F2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404465" cy="12597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019840" y="4185835"/>
            <a:ext cx="5332579" cy="4638561"/>
            <a:chOff x="0" y="0"/>
            <a:chExt cx="1404465" cy="122167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04465" cy="1221679"/>
            </a:xfrm>
            <a:custGeom>
              <a:avLst/>
              <a:gdLst/>
              <a:ahLst/>
              <a:cxnLst/>
              <a:rect r="r" b="b" t="t" l="l"/>
              <a:pathLst>
                <a:path h="1221679" w="1404465">
                  <a:moveTo>
                    <a:pt x="72591" y="0"/>
                  </a:moveTo>
                  <a:lnTo>
                    <a:pt x="1331875" y="0"/>
                  </a:lnTo>
                  <a:cubicBezTo>
                    <a:pt x="1371965" y="0"/>
                    <a:pt x="1404465" y="32500"/>
                    <a:pt x="1404465" y="72591"/>
                  </a:cubicBezTo>
                  <a:lnTo>
                    <a:pt x="1404465" y="1149088"/>
                  </a:lnTo>
                  <a:cubicBezTo>
                    <a:pt x="1404465" y="1189179"/>
                    <a:pt x="1371965" y="1221679"/>
                    <a:pt x="1331875" y="1221679"/>
                  </a:cubicBezTo>
                  <a:lnTo>
                    <a:pt x="72591" y="1221679"/>
                  </a:lnTo>
                  <a:cubicBezTo>
                    <a:pt x="32500" y="1221679"/>
                    <a:pt x="0" y="1189179"/>
                    <a:pt x="0" y="1149088"/>
                  </a:cubicBezTo>
                  <a:lnTo>
                    <a:pt x="0" y="72591"/>
                  </a:lnTo>
                  <a:cubicBezTo>
                    <a:pt x="0" y="32500"/>
                    <a:pt x="32500" y="0"/>
                    <a:pt x="72591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404465" cy="12597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698626" y="472575"/>
            <a:ext cx="641254" cy="484209"/>
            <a:chOff x="0" y="0"/>
            <a:chExt cx="168890" cy="12752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8890" cy="127528"/>
            </a:xfrm>
            <a:custGeom>
              <a:avLst/>
              <a:gdLst/>
              <a:ahLst/>
              <a:cxnLst/>
              <a:rect r="r" b="b" t="t" l="l"/>
              <a:pathLst>
                <a:path h="127528" w="168890">
                  <a:moveTo>
                    <a:pt x="63764" y="0"/>
                  </a:moveTo>
                  <a:lnTo>
                    <a:pt x="105126" y="0"/>
                  </a:lnTo>
                  <a:cubicBezTo>
                    <a:pt x="122037" y="0"/>
                    <a:pt x="138256" y="6718"/>
                    <a:pt x="150214" y="18676"/>
                  </a:cubicBezTo>
                  <a:cubicBezTo>
                    <a:pt x="162172" y="30634"/>
                    <a:pt x="168890" y="46853"/>
                    <a:pt x="168890" y="63764"/>
                  </a:cubicBezTo>
                  <a:lnTo>
                    <a:pt x="168890" y="63764"/>
                  </a:lnTo>
                  <a:cubicBezTo>
                    <a:pt x="168890" y="80675"/>
                    <a:pt x="162172" y="96894"/>
                    <a:pt x="150214" y="108852"/>
                  </a:cubicBezTo>
                  <a:cubicBezTo>
                    <a:pt x="138256" y="120810"/>
                    <a:pt x="122037" y="127528"/>
                    <a:pt x="105126" y="127528"/>
                  </a:cubicBezTo>
                  <a:lnTo>
                    <a:pt x="63764" y="127528"/>
                  </a:lnTo>
                  <a:cubicBezTo>
                    <a:pt x="46853" y="127528"/>
                    <a:pt x="30634" y="120810"/>
                    <a:pt x="18676" y="108852"/>
                  </a:cubicBezTo>
                  <a:cubicBezTo>
                    <a:pt x="6718" y="96894"/>
                    <a:pt x="0" y="80675"/>
                    <a:pt x="0" y="63764"/>
                  </a:cubicBezTo>
                  <a:lnTo>
                    <a:pt x="0" y="63764"/>
                  </a:lnTo>
                  <a:cubicBezTo>
                    <a:pt x="0" y="46853"/>
                    <a:pt x="6718" y="30634"/>
                    <a:pt x="18676" y="18676"/>
                  </a:cubicBezTo>
                  <a:cubicBezTo>
                    <a:pt x="30634" y="6718"/>
                    <a:pt x="46853" y="0"/>
                    <a:pt x="63764" y="0"/>
                  </a:cubicBezTo>
                  <a:close/>
                </a:path>
              </a:pathLst>
            </a:custGeom>
            <a:solidFill>
              <a:srgbClr val="0077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68890" cy="1656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16867220" y="593606"/>
            <a:ext cx="304067" cy="242148"/>
          </a:xfrm>
          <a:custGeom>
            <a:avLst/>
            <a:gdLst/>
            <a:ahLst/>
            <a:cxnLst/>
            <a:rect r="r" b="b" t="t" l="l"/>
            <a:pathLst>
              <a:path h="242148" w="304067">
                <a:moveTo>
                  <a:pt x="304066" y="0"/>
                </a:moveTo>
                <a:lnTo>
                  <a:pt x="0" y="0"/>
                </a:lnTo>
                <a:lnTo>
                  <a:pt x="0" y="242147"/>
                </a:lnTo>
                <a:lnTo>
                  <a:pt x="304066" y="242147"/>
                </a:lnTo>
                <a:lnTo>
                  <a:pt x="3040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33450" y="1471591"/>
            <a:ext cx="11527608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50"/>
              </a:lnSpc>
            </a:pPr>
            <a:r>
              <a:rPr lang="en-US" sz="9000" b="true">
                <a:solidFill>
                  <a:srgbClr val="33333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The Problem We Solve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43020" y="4581524"/>
            <a:ext cx="3509929" cy="1247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50"/>
              </a:lnSpc>
            </a:pPr>
            <a:r>
              <a:rPr lang="en-US" sz="9000" b="true">
                <a:solidFill>
                  <a:srgbClr val="F5F5F5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01.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918929" y="4581526"/>
            <a:ext cx="3509929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50"/>
              </a:lnSpc>
            </a:pPr>
            <a:r>
              <a:rPr lang="en-US" sz="9000" b="true">
                <a:solidFill>
                  <a:srgbClr val="F5F5F5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02.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461058" y="4581526"/>
            <a:ext cx="3509929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50"/>
              </a:lnSpc>
            </a:pPr>
            <a:r>
              <a:rPr lang="en-US" sz="9000" b="true">
                <a:solidFill>
                  <a:srgbClr val="231F20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03.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43020" y="7169803"/>
            <a:ext cx="4513438" cy="935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true" sz="1800" spc="18">
                <a:solidFill>
                  <a:srgbClr val="F5F5F5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Deadlines, forms, and reminders hide in </a:t>
            </a:r>
            <a:r>
              <a:rPr lang="en-US" b="true" sz="1800" spc="18">
                <a:solidFill>
                  <a:srgbClr val="F5F5F5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long threads and auto-emails. </a:t>
            </a:r>
            <a:r>
              <a:rPr lang="en-US" b="true" sz="1800" spc="18">
                <a:solidFill>
                  <a:srgbClr val="F5F5F5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People reopen the same messages just to remember what to do.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918929" y="7169803"/>
            <a:ext cx="4513438" cy="935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true" sz="1800" spc="18">
                <a:solidFill>
                  <a:srgbClr val="F5F5F5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Turning email into tasks or events means </a:t>
            </a:r>
            <a:r>
              <a:rPr lang="en-US" b="true" sz="1800" spc="18">
                <a:solidFill>
                  <a:srgbClr val="F5F5F5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copy-pasting </a:t>
            </a:r>
            <a:r>
              <a:rPr lang="en-US" b="true" sz="1800" spc="18">
                <a:solidFill>
                  <a:srgbClr val="F5F5F5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into other apps and </a:t>
            </a:r>
            <a:r>
              <a:rPr lang="en-US" b="true" sz="1800" spc="18">
                <a:solidFill>
                  <a:srgbClr val="F5F5F5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adding dates and links by hand.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461058" y="7169803"/>
            <a:ext cx="4513438" cy="935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true" sz="1800" spc="18">
                <a:solidFill>
                  <a:srgbClr val="231F20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Tasks are split across stars, calendars, notes, and apps, leading to </a:t>
            </a:r>
            <a:r>
              <a:rPr lang="en-US" b="true" sz="1800" spc="18">
                <a:solidFill>
                  <a:srgbClr val="231F2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missed follow-ups </a:t>
            </a:r>
            <a:r>
              <a:rPr lang="en-US" b="true" sz="1800" spc="18">
                <a:solidFill>
                  <a:srgbClr val="231F20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and c</a:t>
            </a:r>
            <a:r>
              <a:rPr lang="en-US" b="true" sz="1800" spc="18">
                <a:solidFill>
                  <a:srgbClr val="231F2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onstant context switching.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096376" y="9340399"/>
            <a:ext cx="873698" cy="273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US" b="true" sz="1600" spc="16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Page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882414" y="9340399"/>
            <a:ext cx="450503" cy="273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US" sz="1600" spc="16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03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43020" y="5945652"/>
            <a:ext cx="4020208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b="true" sz="2600" spc="26">
                <a:solidFill>
                  <a:srgbClr val="F5F5F5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Action Items Buried in Email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918929" y="5945652"/>
            <a:ext cx="4020208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b="true" sz="2600" spc="26">
                <a:solidFill>
                  <a:srgbClr val="F5F5F5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Manual, Repetitive Triaging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461058" y="5945652"/>
            <a:ext cx="4020208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b="true" sz="2600" spc="26">
                <a:solidFill>
                  <a:srgbClr val="231F2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Inefficient Task Management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00" y="2738416"/>
            <a:ext cx="8049071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  <a:spcBef>
                <a:spcPct val="0"/>
              </a:spcBef>
            </a:pPr>
            <a:r>
              <a:rPr lang="en-US" b="true" sz="2500" spc="25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Email is where work appears, not where work gets done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888272" y="472575"/>
            <a:ext cx="658756" cy="528631"/>
          </a:xfrm>
          <a:custGeom>
            <a:avLst/>
            <a:gdLst/>
            <a:ahLst/>
            <a:cxnLst/>
            <a:rect r="r" b="b" t="t" l="l"/>
            <a:pathLst>
              <a:path h="528631" w="658756">
                <a:moveTo>
                  <a:pt x="0" y="0"/>
                </a:moveTo>
                <a:lnTo>
                  <a:pt x="658755" y="0"/>
                </a:lnTo>
                <a:lnTo>
                  <a:pt x="658755" y="528631"/>
                </a:lnTo>
                <a:lnTo>
                  <a:pt x="0" y="5286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547027" y="562273"/>
            <a:ext cx="7087065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spc="20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Taskflow AI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2061" y="-102870"/>
            <a:ext cx="6375701" cy="8608283"/>
            <a:chOff x="0" y="0"/>
            <a:chExt cx="700069" cy="9452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00069" cy="945213"/>
            </a:xfrm>
            <a:custGeom>
              <a:avLst/>
              <a:gdLst/>
              <a:ahLst/>
              <a:cxnLst/>
              <a:rect r="r" b="b" t="t" l="l"/>
              <a:pathLst>
                <a:path h="945213" w="700069">
                  <a:moveTo>
                    <a:pt x="27929" y="0"/>
                  </a:moveTo>
                  <a:lnTo>
                    <a:pt x="672141" y="0"/>
                  </a:lnTo>
                  <a:cubicBezTo>
                    <a:pt x="687565" y="0"/>
                    <a:pt x="700069" y="12504"/>
                    <a:pt x="700069" y="27929"/>
                  </a:cubicBezTo>
                  <a:lnTo>
                    <a:pt x="700069" y="917284"/>
                  </a:lnTo>
                  <a:cubicBezTo>
                    <a:pt x="700069" y="932709"/>
                    <a:pt x="687565" y="945213"/>
                    <a:pt x="672141" y="945213"/>
                  </a:cubicBezTo>
                  <a:lnTo>
                    <a:pt x="27929" y="945213"/>
                  </a:lnTo>
                  <a:cubicBezTo>
                    <a:pt x="12504" y="945213"/>
                    <a:pt x="0" y="932709"/>
                    <a:pt x="0" y="917284"/>
                  </a:cubicBezTo>
                  <a:lnTo>
                    <a:pt x="0" y="27929"/>
                  </a:lnTo>
                  <a:cubicBezTo>
                    <a:pt x="0" y="12504"/>
                    <a:pt x="12504" y="0"/>
                    <a:pt x="27929" y="0"/>
                  </a:cubicBezTo>
                  <a:close/>
                </a:path>
              </a:pathLst>
            </a:custGeom>
            <a:blipFill>
              <a:blip r:embed="rId2"/>
              <a:stretch>
                <a:fillRect l="-31952" t="0" r="-3195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879849" y="1993688"/>
            <a:ext cx="2207584" cy="220758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05C99">
                    <a:alpha val="100000"/>
                  </a:srgbClr>
                </a:gs>
                <a:gs pos="100000">
                  <a:srgbClr val="1A3A6C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151379" y="4228145"/>
            <a:ext cx="1135224" cy="1135224"/>
          </a:xfrm>
          <a:custGeom>
            <a:avLst/>
            <a:gdLst/>
            <a:ahLst/>
            <a:cxnLst/>
            <a:rect r="r" b="b" t="t" l="l"/>
            <a:pathLst>
              <a:path h="1135224" w="1135224">
                <a:moveTo>
                  <a:pt x="0" y="0"/>
                </a:moveTo>
                <a:lnTo>
                  <a:pt x="1135224" y="0"/>
                </a:lnTo>
                <a:lnTo>
                  <a:pt x="1135224" y="1135224"/>
                </a:lnTo>
                <a:lnTo>
                  <a:pt x="0" y="11352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0">
            <a:off x="8151379" y="4228145"/>
            <a:ext cx="937397" cy="93739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3A6C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151379" y="6531268"/>
            <a:ext cx="1135380" cy="1135380"/>
          </a:xfrm>
          <a:custGeom>
            <a:avLst/>
            <a:gdLst/>
            <a:ahLst/>
            <a:cxnLst/>
            <a:rect r="r" b="b" t="t" l="l"/>
            <a:pathLst>
              <a:path h="1135380" w="1135380">
                <a:moveTo>
                  <a:pt x="0" y="0"/>
                </a:moveTo>
                <a:lnTo>
                  <a:pt x="1135380" y="0"/>
                </a:lnTo>
                <a:lnTo>
                  <a:pt x="1135380" y="1135380"/>
                </a:lnTo>
                <a:lnTo>
                  <a:pt x="0" y="1135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2" id="12"/>
          <p:cNvGrpSpPr/>
          <p:nvPr/>
        </p:nvGrpSpPr>
        <p:grpSpPr>
          <a:xfrm rot="0">
            <a:off x="8151379" y="6531268"/>
            <a:ext cx="937397" cy="93739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3A6C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5764524" y="9877345"/>
            <a:ext cx="1497080" cy="819311"/>
          </a:xfrm>
          <a:custGeom>
            <a:avLst/>
            <a:gdLst/>
            <a:ahLst/>
            <a:cxnLst/>
            <a:rect r="r" b="b" t="t" l="l"/>
            <a:pathLst>
              <a:path h="819311" w="1497080">
                <a:moveTo>
                  <a:pt x="0" y="0"/>
                </a:moveTo>
                <a:lnTo>
                  <a:pt x="1497079" y="0"/>
                </a:lnTo>
                <a:lnTo>
                  <a:pt x="1497079" y="819310"/>
                </a:lnTo>
                <a:lnTo>
                  <a:pt x="0" y="8193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6277039" y="8505413"/>
            <a:ext cx="4565407" cy="456540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05C99">
                    <a:alpha val="100000"/>
                  </a:srgbClr>
                </a:gs>
                <a:gs pos="100000">
                  <a:srgbClr val="1A3A6C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-1165424" y="7351084"/>
            <a:ext cx="2194124" cy="2194124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47650" cap="sq">
              <a:solidFill>
                <a:srgbClr val="F2F2F2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8330142" y="4406908"/>
            <a:ext cx="579871" cy="579871"/>
          </a:xfrm>
          <a:custGeom>
            <a:avLst/>
            <a:gdLst/>
            <a:ahLst/>
            <a:cxnLst/>
            <a:rect r="r" b="b" t="t" l="l"/>
            <a:pathLst>
              <a:path h="579871" w="579871">
                <a:moveTo>
                  <a:pt x="0" y="0"/>
                </a:moveTo>
                <a:lnTo>
                  <a:pt x="579871" y="0"/>
                </a:lnTo>
                <a:lnTo>
                  <a:pt x="579871" y="579871"/>
                </a:lnTo>
                <a:lnTo>
                  <a:pt x="0" y="5798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330142" y="6710031"/>
            <a:ext cx="579871" cy="579871"/>
          </a:xfrm>
          <a:custGeom>
            <a:avLst/>
            <a:gdLst/>
            <a:ahLst/>
            <a:cxnLst/>
            <a:rect r="r" b="b" t="t" l="l"/>
            <a:pathLst>
              <a:path h="579871" w="579871">
                <a:moveTo>
                  <a:pt x="0" y="0"/>
                </a:moveTo>
                <a:lnTo>
                  <a:pt x="579871" y="0"/>
                </a:lnTo>
                <a:lnTo>
                  <a:pt x="579871" y="579871"/>
                </a:lnTo>
                <a:lnTo>
                  <a:pt x="0" y="5798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7000905" y="783819"/>
            <a:ext cx="2574189" cy="1209869"/>
          </a:xfrm>
          <a:custGeom>
            <a:avLst/>
            <a:gdLst/>
            <a:ahLst/>
            <a:cxnLst/>
            <a:rect r="r" b="b" t="t" l="l"/>
            <a:pathLst>
              <a:path h="1209869" w="2574189">
                <a:moveTo>
                  <a:pt x="0" y="0"/>
                </a:moveTo>
                <a:lnTo>
                  <a:pt x="2574190" y="0"/>
                </a:lnTo>
                <a:lnTo>
                  <a:pt x="2574190" y="1209869"/>
                </a:lnTo>
                <a:lnTo>
                  <a:pt x="0" y="12098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9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8151379" y="1405765"/>
            <a:ext cx="7972424" cy="288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61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Challenges in the Marke</a:t>
            </a:r>
            <a:r>
              <a:rPr lang="en-US" sz="61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t- User Story</a:t>
            </a:r>
          </a:p>
          <a:p>
            <a:pPr algn="l">
              <a:lnSpc>
                <a:spcPts val="7439"/>
              </a:lnSpc>
            </a:pPr>
            <a:r>
              <a:rPr lang="en-US" sz="61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430452" y="4980816"/>
            <a:ext cx="7164332" cy="910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2" indent="-226696" lvl="1">
              <a:lnSpc>
                <a:spcPts val="3675"/>
              </a:lnSpc>
              <a:buFont typeface="Arial"/>
              <a:buChar char="•"/>
            </a:pPr>
            <a:r>
              <a:rPr lang="en-US" sz="2100">
                <a:solidFill>
                  <a:srgbClr val="4C4C52"/>
                </a:solidFill>
                <a:latin typeface="Poppins"/>
                <a:ea typeface="Poppins"/>
                <a:cs typeface="Poppins"/>
                <a:sym typeface="Poppins"/>
              </a:rPr>
              <a:t>Lack of real-time data solutions for SMEs</a:t>
            </a:r>
          </a:p>
          <a:p>
            <a:pPr algn="l" marL="453392" indent="-226696" lvl="1">
              <a:lnSpc>
                <a:spcPts val="3675"/>
              </a:lnSpc>
              <a:buFont typeface="Arial"/>
              <a:buChar char="•"/>
            </a:pPr>
            <a:r>
              <a:rPr lang="en-US" sz="2100">
                <a:solidFill>
                  <a:srgbClr val="4C4C52"/>
                </a:solidFill>
                <a:latin typeface="Poppins"/>
                <a:ea typeface="Poppins"/>
                <a:cs typeface="Poppins"/>
                <a:sym typeface="Poppins"/>
              </a:rPr>
              <a:t>High operational costs due to inefficient systems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430452" y="7105176"/>
            <a:ext cx="7164332" cy="910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2" indent="-226696" lvl="1">
              <a:lnSpc>
                <a:spcPts val="3675"/>
              </a:lnSpc>
              <a:buFont typeface="Arial"/>
              <a:buChar char="•"/>
            </a:pPr>
            <a:r>
              <a:rPr lang="en-US" sz="2100">
                <a:solidFill>
                  <a:srgbClr val="4C4C52"/>
                </a:solidFill>
                <a:latin typeface="Poppins"/>
                <a:ea typeface="Poppins"/>
                <a:cs typeface="Poppins"/>
                <a:sym typeface="Poppins"/>
              </a:rPr>
              <a:t>Businesses struggle to stay agile</a:t>
            </a:r>
          </a:p>
          <a:p>
            <a:pPr algn="l" marL="453392" indent="-226696" lvl="1">
              <a:lnSpc>
                <a:spcPts val="3675"/>
              </a:lnSpc>
              <a:buFont typeface="Arial"/>
              <a:buChar char="•"/>
            </a:pPr>
            <a:r>
              <a:rPr lang="en-US" sz="2100">
                <a:solidFill>
                  <a:srgbClr val="4C4C52"/>
                </a:solidFill>
                <a:latin typeface="Poppins"/>
                <a:ea typeface="Poppins"/>
                <a:cs typeface="Poppins"/>
                <a:sym typeface="Poppins"/>
              </a:rPr>
              <a:t>Lack of tec</a:t>
            </a:r>
            <a:r>
              <a:rPr lang="en-US" sz="2100">
                <a:solidFill>
                  <a:srgbClr val="4C4C52"/>
                </a:solidFill>
                <a:latin typeface="Poppins"/>
                <a:ea typeface="Poppins"/>
                <a:cs typeface="Poppins"/>
                <a:sym typeface="Poppins"/>
              </a:rPr>
              <a:t>h integration slows growth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430452" y="4340233"/>
            <a:ext cx="5275689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Identify Key Problems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430452" y="6464593"/>
            <a:ext cx="5275689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User Pain Points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98626" y="472575"/>
            <a:ext cx="641254" cy="484209"/>
            <a:chOff x="0" y="0"/>
            <a:chExt cx="168890" cy="1275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8890" cy="127528"/>
            </a:xfrm>
            <a:custGeom>
              <a:avLst/>
              <a:gdLst/>
              <a:ahLst/>
              <a:cxnLst/>
              <a:rect r="r" b="b" t="t" l="l"/>
              <a:pathLst>
                <a:path h="127528" w="168890">
                  <a:moveTo>
                    <a:pt x="63764" y="0"/>
                  </a:moveTo>
                  <a:lnTo>
                    <a:pt x="105126" y="0"/>
                  </a:lnTo>
                  <a:cubicBezTo>
                    <a:pt x="122037" y="0"/>
                    <a:pt x="138256" y="6718"/>
                    <a:pt x="150214" y="18676"/>
                  </a:cubicBezTo>
                  <a:cubicBezTo>
                    <a:pt x="162172" y="30634"/>
                    <a:pt x="168890" y="46853"/>
                    <a:pt x="168890" y="63764"/>
                  </a:cubicBezTo>
                  <a:lnTo>
                    <a:pt x="168890" y="63764"/>
                  </a:lnTo>
                  <a:cubicBezTo>
                    <a:pt x="168890" y="80675"/>
                    <a:pt x="162172" y="96894"/>
                    <a:pt x="150214" y="108852"/>
                  </a:cubicBezTo>
                  <a:cubicBezTo>
                    <a:pt x="138256" y="120810"/>
                    <a:pt x="122037" y="127528"/>
                    <a:pt x="105126" y="127528"/>
                  </a:cubicBezTo>
                  <a:lnTo>
                    <a:pt x="63764" y="127528"/>
                  </a:lnTo>
                  <a:cubicBezTo>
                    <a:pt x="46853" y="127528"/>
                    <a:pt x="30634" y="120810"/>
                    <a:pt x="18676" y="108852"/>
                  </a:cubicBezTo>
                  <a:cubicBezTo>
                    <a:pt x="6718" y="96894"/>
                    <a:pt x="0" y="80675"/>
                    <a:pt x="0" y="63764"/>
                  </a:cubicBezTo>
                  <a:lnTo>
                    <a:pt x="0" y="63764"/>
                  </a:lnTo>
                  <a:cubicBezTo>
                    <a:pt x="0" y="46853"/>
                    <a:pt x="6718" y="30634"/>
                    <a:pt x="18676" y="18676"/>
                  </a:cubicBezTo>
                  <a:cubicBezTo>
                    <a:pt x="30634" y="6718"/>
                    <a:pt x="46853" y="0"/>
                    <a:pt x="63764" y="0"/>
                  </a:cubicBezTo>
                  <a:close/>
                </a:path>
              </a:pathLst>
            </a:custGeom>
            <a:solidFill>
              <a:srgbClr val="0077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8890" cy="1656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16867220" y="593606"/>
            <a:ext cx="304067" cy="242148"/>
          </a:xfrm>
          <a:custGeom>
            <a:avLst/>
            <a:gdLst/>
            <a:ahLst/>
            <a:cxnLst/>
            <a:rect r="r" b="b" t="t" l="l"/>
            <a:pathLst>
              <a:path h="242148" w="304067">
                <a:moveTo>
                  <a:pt x="304066" y="0"/>
                </a:moveTo>
                <a:lnTo>
                  <a:pt x="0" y="0"/>
                </a:lnTo>
                <a:lnTo>
                  <a:pt x="0" y="242147"/>
                </a:lnTo>
                <a:lnTo>
                  <a:pt x="304066" y="242147"/>
                </a:lnTo>
                <a:lnTo>
                  <a:pt x="3040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64599" y="5617089"/>
            <a:ext cx="723752" cy="572669"/>
          </a:xfrm>
          <a:custGeom>
            <a:avLst/>
            <a:gdLst/>
            <a:ahLst/>
            <a:cxnLst/>
            <a:rect r="r" b="b" t="t" l="l"/>
            <a:pathLst>
              <a:path h="572669" w="723752">
                <a:moveTo>
                  <a:pt x="0" y="0"/>
                </a:moveTo>
                <a:lnTo>
                  <a:pt x="723752" y="0"/>
                </a:lnTo>
                <a:lnTo>
                  <a:pt x="723752" y="572669"/>
                </a:lnTo>
                <a:lnTo>
                  <a:pt x="0" y="572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61980" y="5617089"/>
            <a:ext cx="717540" cy="717540"/>
          </a:xfrm>
          <a:custGeom>
            <a:avLst/>
            <a:gdLst/>
            <a:ahLst/>
            <a:cxnLst/>
            <a:rect r="r" b="b" t="t" l="l"/>
            <a:pathLst>
              <a:path h="717540" w="717540">
                <a:moveTo>
                  <a:pt x="0" y="0"/>
                </a:moveTo>
                <a:lnTo>
                  <a:pt x="717540" y="0"/>
                </a:lnTo>
                <a:lnTo>
                  <a:pt x="717540" y="717540"/>
                </a:lnTo>
                <a:lnTo>
                  <a:pt x="0" y="7175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158066" y="1995605"/>
            <a:ext cx="1282112" cy="1174881"/>
          </a:xfrm>
          <a:custGeom>
            <a:avLst/>
            <a:gdLst/>
            <a:ahLst/>
            <a:cxnLst/>
            <a:rect r="r" b="b" t="t" l="l"/>
            <a:pathLst>
              <a:path h="1174881" w="1282112">
                <a:moveTo>
                  <a:pt x="0" y="0"/>
                </a:moveTo>
                <a:lnTo>
                  <a:pt x="1282112" y="0"/>
                </a:lnTo>
                <a:lnTo>
                  <a:pt x="1282112" y="1174881"/>
                </a:lnTo>
                <a:lnTo>
                  <a:pt x="0" y="11748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488878" y="3528057"/>
            <a:ext cx="6431200" cy="1189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b="true" sz="3399" spc="33">
                <a:solidFill>
                  <a:srgbClr val="000000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The Inb</a:t>
            </a:r>
            <a:r>
              <a:rPr lang="en-US" b="true" sz="3399" spc="33">
                <a:solidFill>
                  <a:srgbClr val="000000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ox Knows Your To-Dos. It Just Doesn’t </a:t>
            </a:r>
            <a:r>
              <a:rPr lang="en-US" b="true" sz="3399" spc="33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Act</a:t>
            </a:r>
            <a:r>
              <a:rPr lang="en-US" b="true" sz="3399" spc="33">
                <a:solidFill>
                  <a:srgbClr val="000000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 on Them.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88878" y="1982963"/>
            <a:ext cx="7310244" cy="1333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9600" b="true">
                <a:solidFill>
                  <a:srgbClr val="000000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Our Solution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096376" y="9340399"/>
            <a:ext cx="873698" cy="273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US" b="true" sz="1600" spc="16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Page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882414" y="9340399"/>
            <a:ext cx="450503" cy="273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US" sz="1600" spc="16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06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94374" y="7080437"/>
            <a:ext cx="4020208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b="true" sz="2400" spc="24">
                <a:solidFill>
                  <a:srgbClr val="000000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But Gmail is optimized for </a:t>
            </a:r>
            <a:r>
              <a:rPr lang="en-US" b="true" sz="2400" spc="24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Communication </a:t>
            </a:r>
            <a:r>
              <a:rPr lang="en-US" b="true" sz="2400" spc="24">
                <a:solidFill>
                  <a:srgbClr val="000000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not </a:t>
            </a:r>
            <a:r>
              <a:rPr lang="en-US" b="true" sz="2400" spc="24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Execution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7709404"/>
            <a:ext cx="4020208" cy="174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25" b="true">
                <a:solidFill>
                  <a:srgbClr val="000000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W</a:t>
            </a:r>
            <a:r>
              <a:rPr lang="en-US" sz="2500" spc="25" b="true">
                <a:solidFill>
                  <a:srgbClr val="000000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hat,? when? who? urgency..</a:t>
            </a:r>
          </a:p>
          <a:p>
            <a:pPr algn="l">
              <a:lnSpc>
                <a:spcPts val="3500"/>
              </a:lnSpc>
            </a:pPr>
            <a:r>
              <a:rPr lang="en-US" b="true" sz="2500" spc="25">
                <a:solidFill>
                  <a:srgbClr val="000000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Everything can be found in the mails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6677534"/>
            <a:ext cx="4020208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b="true" sz="2600" spc="26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Emails already contain the raw information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616371" y="6606943"/>
            <a:ext cx="4020208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b="true" sz="2600" spc="26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TaskflowAI comes into place!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678418" y="7614471"/>
            <a:ext cx="4020208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26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We can classify emails automatically, so the inbox becomes a workflow engine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488878" y="5026534"/>
            <a:ext cx="6431200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b="true" sz="9999" spc="99">
                <a:solidFill>
                  <a:srgbClr val="0077FC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!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888272" y="472575"/>
            <a:ext cx="658756" cy="528631"/>
          </a:xfrm>
          <a:custGeom>
            <a:avLst/>
            <a:gdLst/>
            <a:ahLst/>
            <a:cxnLst/>
            <a:rect r="r" b="b" t="t" l="l"/>
            <a:pathLst>
              <a:path h="528631" w="658756">
                <a:moveTo>
                  <a:pt x="0" y="0"/>
                </a:moveTo>
                <a:lnTo>
                  <a:pt x="658755" y="0"/>
                </a:lnTo>
                <a:lnTo>
                  <a:pt x="658755" y="528631"/>
                </a:lnTo>
                <a:lnTo>
                  <a:pt x="0" y="52863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547027" y="562273"/>
            <a:ext cx="7087065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spc="20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Taskflow AI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64140"/>
          </a:xfrm>
          <a:custGeom>
            <a:avLst/>
            <a:gdLst/>
            <a:ahLst/>
            <a:cxnLst/>
            <a:rect r="r" b="b" t="t" l="l"/>
            <a:pathLst>
              <a:path h="10264140" w="18288000">
                <a:moveTo>
                  <a:pt x="0" y="0"/>
                </a:moveTo>
                <a:lnTo>
                  <a:pt x="18288000" y="0"/>
                </a:lnTo>
                <a:lnTo>
                  <a:pt x="18288000" y="10264140"/>
                </a:lnTo>
                <a:lnTo>
                  <a:pt x="0" y="10264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993726">
            <a:off x="-229798" y="1538819"/>
            <a:ext cx="16564892" cy="16523480"/>
          </a:xfrm>
          <a:custGeom>
            <a:avLst/>
            <a:gdLst/>
            <a:ahLst/>
            <a:cxnLst/>
            <a:rect r="r" b="b" t="t" l="l"/>
            <a:pathLst>
              <a:path h="16523480" w="16564892">
                <a:moveTo>
                  <a:pt x="0" y="0"/>
                </a:moveTo>
                <a:lnTo>
                  <a:pt x="16564892" y="0"/>
                </a:lnTo>
                <a:lnTo>
                  <a:pt x="16564892" y="16523480"/>
                </a:lnTo>
                <a:lnTo>
                  <a:pt x="0" y="165234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6884606" y="4064516"/>
            <a:ext cx="4518788" cy="8941199"/>
            <a:chOff x="0" y="0"/>
            <a:chExt cx="2620010" cy="51841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58351" t="0" r="-58351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true" rot="0">
            <a:off x="0" y="5143500"/>
            <a:ext cx="18288000" cy="5592769"/>
          </a:xfrm>
          <a:custGeom>
            <a:avLst/>
            <a:gdLst/>
            <a:ahLst/>
            <a:cxnLst/>
            <a:rect r="r" b="b" t="t" l="l"/>
            <a:pathLst>
              <a:path h="5592769" w="18288000">
                <a:moveTo>
                  <a:pt x="0" y="5592769"/>
                </a:moveTo>
                <a:lnTo>
                  <a:pt x="18288000" y="5592769"/>
                </a:lnTo>
                <a:lnTo>
                  <a:pt x="18288000" y="0"/>
                </a:lnTo>
                <a:lnTo>
                  <a:pt x="0" y="0"/>
                </a:lnTo>
                <a:lnTo>
                  <a:pt x="0" y="5592769"/>
                </a:lnTo>
                <a:close/>
              </a:path>
            </a:pathLst>
          </a:custGeom>
          <a:blipFill>
            <a:blip r:embed="rId4">
              <a:alphaModFix amt="79000"/>
            </a:blip>
            <a:stretch>
              <a:fillRect l="0" t="-56548" r="0" b="-9401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8282456" y="4957506"/>
            <a:ext cx="1723089" cy="1723089"/>
            <a:chOff x="0" y="0"/>
            <a:chExt cx="540711" cy="54071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40711" cy="540711"/>
            </a:xfrm>
            <a:custGeom>
              <a:avLst/>
              <a:gdLst/>
              <a:ahLst/>
              <a:cxnLst/>
              <a:rect r="r" b="b" t="t" l="l"/>
              <a:pathLst>
                <a:path h="540711" w="540711">
                  <a:moveTo>
                    <a:pt x="224652" y="0"/>
                  </a:moveTo>
                  <a:lnTo>
                    <a:pt x="316059" y="0"/>
                  </a:lnTo>
                  <a:cubicBezTo>
                    <a:pt x="375640" y="0"/>
                    <a:pt x="432782" y="23669"/>
                    <a:pt x="474912" y="65799"/>
                  </a:cubicBezTo>
                  <a:cubicBezTo>
                    <a:pt x="517043" y="107930"/>
                    <a:pt x="540711" y="165071"/>
                    <a:pt x="540711" y="224652"/>
                  </a:cubicBezTo>
                  <a:lnTo>
                    <a:pt x="540711" y="316059"/>
                  </a:lnTo>
                  <a:cubicBezTo>
                    <a:pt x="540711" y="375640"/>
                    <a:pt x="517043" y="432782"/>
                    <a:pt x="474912" y="474912"/>
                  </a:cubicBezTo>
                  <a:cubicBezTo>
                    <a:pt x="432782" y="517043"/>
                    <a:pt x="375640" y="540711"/>
                    <a:pt x="316059" y="540711"/>
                  </a:cubicBezTo>
                  <a:lnTo>
                    <a:pt x="224652" y="540711"/>
                  </a:lnTo>
                  <a:cubicBezTo>
                    <a:pt x="165071" y="540711"/>
                    <a:pt x="107930" y="517043"/>
                    <a:pt x="65799" y="474912"/>
                  </a:cubicBezTo>
                  <a:cubicBezTo>
                    <a:pt x="23669" y="432782"/>
                    <a:pt x="0" y="375640"/>
                    <a:pt x="0" y="316059"/>
                  </a:cubicBezTo>
                  <a:lnTo>
                    <a:pt x="0" y="224652"/>
                  </a:lnTo>
                  <a:cubicBezTo>
                    <a:pt x="0" y="165071"/>
                    <a:pt x="23669" y="107930"/>
                    <a:pt x="65799" y="65799"/>
                  </a:cubicBezTo>
                  <a:cubicBezTo>
                    <a:pt x="107930" y="23669"/>
                    <a:pt x="165071" y="0"/>
                    <a:pt x="224652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540711" cy="5788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8660322" y="5263896"/>
            <a:ext cx="940594" cy="1079592"/>
          </a:xfrm>
          <a:custGeom>
            <a:avLst/>
            <a:gdLst/>
            <a:ahLst/>
            <a:cxnLst/>
            <a:rect r="r" b="b" t="t" l="l"/>
            <a:pathLst>
              <a:path h="1079592" w="940594">
                <a:moveTo>
                  <a:pt x="0" y="0"/>
                </a:moveTo>
                <a:lnTo>
                  <a:pt x="940594" y="0"/>
                </a:lnTo>
                <a:lnTo>
                  <a:pt x="940594" y="1079591"/>
                </a:lnTo>
                <a:lnTo>
                  <a:pt x="0" y="10795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6698626" y="472575"/>
            <a:ext cx="641254" cy="484209"/>
            <a:chOff x="0" y="0"/>
            <a:chExt cx="168890" cy="12752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68890" cy="127528"/>
            </a:xfrm>
            <a:custGeom>
              <a:avLst/>
              <a:gdLst/>
              <a:ahLst/>
              <a:cxnLst/>
              <a:rect r="r" b="b" t="t" l="l"/>
              <a:pathLst>
                <a:path h="127528" w="168890">
                  <a:moveTo>
                    <a:pt x="63764" y="0"/>
                  </a:moveTo>
                  <a:lnTo>
                    <a:pt x="105126" y="0"/>
                  </a:lnTo>
                  <a:cubicBezTo>
                    <a:pt x="122037" y="0"/>
                    <a:pt x="138256" y="6718"/>
                    <a:pt x="150214" y="18676"/>
                  </a:cubicBezTo>
                  <a:cubicBezTo>
                    <a:pt x="162172" y="30634"/>
                    <a:pt x="168890" y="46853"/>
                    <a:pt x="168890" y="63764"/>
                  </a:cubicBezTo>
                  <a:lnTo>
                    <a:pt x="168890" y="63764"/>
                  </a:lnTo>
                  <a:cubicBezTo>
                    <a:pt x="168890" y="80675"/>
                    <a:pt x="162172" y="96894"/>
                    <a:pt x="150214" y="108852"/>
                  </a:cubicBezTo>
                  <a:cubicBezTo>
                    <a:pt x="138256" y="120810"/>
                    <a:pt x="122037" y="127528"/>
                    <a:pt x="105126" y="127528"/>
                  </a:cubicBezTo>
                  <a:lnTo>
                    <a:pt x="63764" y="127528"/>
                  </a:lnTo>
                  <a:cubicBezTo>
                    <a:pt x="46853" y="127528"/>
                    <a:pt x="30634" y="120810"/>
                    <a:pt x="18676" y="108852"/>
                  </a:cubicBezTo>
                  <a:cubicBezTo>
                    <a:pt x="6718" y="96894"/>
                    <a:pt x="0" y="80675"/>
                    <a:pt x="0" y="63764"/>
                  </a:cubicBezTo>
                  <a:lnTo>
                    <a:pt x="0" y="63764"/>
                  </a:lnTo>
                  <a:cubicBezTo>
                    <a:pt x="0" y="46853"/>
                    <a:pt x="6718" y="30634"/>
                    <a:pt x="18676" y="18676"/>
                  </a:cubicBezTo>
                  <a:cubicBezTo>
                    <a:pt x="30634" y="6718"/>
                    <a:pt x="46853" y="0"/>
                    <a:pt x="63764" y="0"/>
                  </a:cubicBezTo>
                  <a:close/>
                </a:path>
              </a:pathLst>
            </a:custGeom>
            <a:solidFill>
              <a:srgbClr val="0077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68890" cy="1656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true" flipV="false" rot="0">
            <a:off x="16867220" y="593606"/>
            <a:ext cx="304067" cy="242148"/>
          </a:xfrm>
          <a:custGeom>
            <a:avLst/>
            <a:gdLst/>
            <a:ahLst/>
            <a:cxnLst/>
            <a:rect r="r" b="b" t="t" l="l"/>
            <a:pathLst>
              <a:path h="242148" w="304067">
                <a:moveTo>
                  <a:pt x="304066" y="0"/>
                </a:moveTo>
                <a:lnTo>
                  <a:pt x="0" y="0"/>
                </a:lnTo>
                <a:lnTo>
                  <a:pt x="0" y="242147"/>
                </a:lnTo>
                <a:lnTo>
                  <a:pt x="304066" y="242147"/>
                </a:lnTo>
                <a:lnTo>
                  <a:pt x="30406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3259199" y="1458746"/>
            <a:ext cx="11769602" cy="2447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50"/>
              </a:lnSpc>
            </a:pPr>
            <a:r>
              <a:rPr lang="en-US" b="true" sz="9000">
                <a:solidFill>
                  <a:srgbClr val="F5F5F5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Introducing </a:t>
            </a:r>
          </a:p>
          <a:p>
            <a:pPr algn="ctr">
              <a:lnSpc>
                <a:spcPts val="9450"/>
              </a:lnSpc>
            </a:pPr>
            <a:r>
              <a:rPr lang="en-US" b="true" sz="9000">
                <a:solidFill>
                  <a:srgbClr val="F5F5F5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 TaskFlow AI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201765" y="7892259"/>
            <a:ext cx="9884469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 spc="20">
                <a:solidFill>
                  <a:srgbClr val="F5F5F5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Taskflow transforms cluttered inb</a:t>
            </a:r>
            <a:r>
              <a:rPr lang="en-US" b="true" sz="2000" spc="20">
                <a:solidFill>
                  <a:srgbClr val="F5F5F5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oxes into organized workflows, automatically converting Gmail messages into clear, trackable actions.</a:t>
            </a:r>
          </a:p>
          <a:p>
            <a:pPr algn="ctr">
              <a:lnSpc>
                <a:spcPts val="2800"/>
              </a:lnSpc>
            </a:pPr>
            <a:r>
              <a:rPr lang="en-US" b="true" sz="2000" i="true" spc="20">
                <a:solidFill>
                  <a:srgbClr val="F5F5F5"/>
                </a:solidFill>
                <a:latin typeface="Neue Montreal Medium Italics"/>
                <a:ea typeface="Neue Montreal Medium Italics"/>
                <a:cs typeface="Neue Montreal Medium Italics"/>
                <a:sym typeface="Neue Montreal Medium Italics"/>
              </a:rPr>
              <a:t>Designed for busy students and knowledge workers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189511" y="6999782"/>
            <a:ext cx="5908979" cy="421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b="true" sz="2200" spc="22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Taskflow AI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096376" y="9340399"/>
            <a:ext cx="873698" cy="273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US" b="true" sz="1600" spc="16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Page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882414" y="9340399"/>
            <a:ext cx="450503" cy="273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US" sz="1600" spc="16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05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888272" y="472575"/>
            <a:ext cx="658756" cy="528631"/>
          </a:xfrm>
          <a:custGeom>
            <a:avLst/>
            <a:gdLst/>
            <a:ahLst/>
            <a:cxnLst/>
            <a:rect r="r" b="b" t="t" l="l"/>
            <a:pathLst>
              <a:path h="528631" w="658756">
                <a:moveTo>
                  <a:pt x="0" y="0"/>
                </a:moveTo>
                <a:lnTo>
                  <a:pt x="658755" y="0"/>
                </a:lnTo>
                <a:lnTo>
                  <a:pt x="658755" y="528631"/>
                </a:lnTo>
                <a:lnTo>
                  <a:pt x="0" y="52863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547027" y="562273"/>
            <a:ext cx="7087065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spc="20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Taskflow AI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98626" y="472575"/>
            <a:ext cx="641254" cy="484209"/>
            <a:chOff x="0" y="0"/>
            <a:chExt cx="168890" cy="1275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8890" cy="127528"/>
            </a:xfrm>
            <a:custGeom>
              <a:avLst/>
              <a:gdLst/>
              <a:ahLst/>
              <a:cxnLst/>
              <a:rect r="r" b="b" t="t" l="l"/>
              <a:pathLst>
                <a:path h="127528" w="168890">
                  <a:moveTo>
                    <a:pt x="63764" y="0"/>
                  </a:moveTo>
                  <a:lnTo>
                    <a:pt x="105126" y="0"/>
                  </a:lnTo>
                  <a:cubicBezTo>
                    <a:pt x="122037" y="0"/>
                    <a:pt x="138256" y="6718"/>
                    <a:pt x="150214" y="18676"/>
                  </a:cubicBezTo>
                  <a:cubicBezTo>
                    <a:pt x="162172" y="30634"/>
                    <a:pt x="168890" y="46853"/>
                    <a:pt x="168890" y="63764"/>
                  </a:cubicBezTo>
                  <a:lnTo>
                    <a:pt x="168890" y="63764"/>
                  </a:lnTo>
                  <a:cubicBezTo>
                    <a:pt x="168890" y="80675"/>
                    <a:pt x="162172" y="96894"/>
                    <a:pt x="150214" y="108852"/>
                  </a:cubicBezTo>
                  <a:cubicBezTo>
                    <a:pt x="138256" y="120810"/>
                    <a:pt x="122037" y="127528"/>
                    <a:pt x="105126" y="127528"/>
                  </a:cubicBezTo>
                  <a:lnTo>
                    <a:pt x="63764" y="127528"/>
                  </a:lnTo>
                  <a:cubicBezTo>
                    <a:pt x="46853" y="127528"/>
                    <a:pt x="30634" y="120810"/>
                    <a:pt x="18676" y="108852"/>
                  </a:cubicBezTo>
                  <a:cubicBezTo>
                    <a:pt x="6718" y="96894"/>
                    <a:pt x="0" y="80675"/>
                    <a:pt x="0" y="63764"/>
                  </a:cubicBezTo>
                  <a:lnTo>
                    <a:pt x="0" y="63764"/>
                  </a:lnTo>
                  <a:cubicBezTo>
                    <a:pt x="0" y="46853"/>
                    <a:pt x="6718" y="30634"/>
                    <a:pt x="18676" y="18676"/>
                  </a:cubicBezTo>
                  <a:cubicBezTo>
                    <a:pt x="30634" y="6718"/>
                    <a:pt x="46853" y="0"/>
                    <a:pt x="63764" y="0"/>
                  </a:cubicBezTo>
                  <a:close/>
                </a:path>
              </a:pathLst>
            </a:custGeom>
            <a:solidFill>
              <a:srgbClr val="0077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8890" cy="1656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16867220" y="593606"/>
            <a:ext cx="304067" cy="242148"/>
          </a:xfrm>
          <a:custGeom>
            <a:avLst/>
            <a:gdLst/>
            <a:ahLst/>
            <a:cxnLst/>
            <a:rect r="r" b="b" t="t" l="l"/>
            <a:pathLst>
              <a:path h="242148" w="304067">
                <a:moveTo>
                  <a:pt x="304066" y="0"/>
                </a:moveTo>
                <a:lnTo>
                  <a:pt x="0" y="0"/>
                </a:lnTo>
                <a:lnTo>
                  <a:pt x="0" y="242147"/>
                </a:lnTo>
                <a:lnTo>
                  <a:pt x="304066" y="242147"/>
                </a:lnTo>
                <a:lnTo>
                  <a:pt x="3040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096376" y="9340399"/>
            <a:ext cx="873698" cy="273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US" b="true" sz="1600" spc="16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Page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882414" y="9340399"/>
            <a:ext cx="450503" cy="273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US" sz="1600" spc="16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04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2844" y="9340399"/>
            <a:ext cx="2945600" cy="273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sz="1600" spc="16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www.reallygreatsite.com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3450" y="1471591"/>
            <a:ext cx="11825050" cy="364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50"/>
              </a:lnSpc>
            </a:pPr>
            <a:r>
              <a:rPr lang="en-US" sz="9000" b="true">
                <a:solidFill>
                  <a:srgbClr val="FFFFFF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What Task Fl</a:t>
            </a:r>
            <a:r>
              <a:rPr lang="en-US" sz="9000" b="true">
                <a:solidFill>
                  <a:srgbClr val="FFFFFF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ow AI Does</a:t>
            </a:r>
          </a:p>
          <a:p>
            <a:pPr algn="l">
              <a:lnSpc>
                <a:spcPts val="9450"/>
              </a:lnSpc>
            </a:pPr>
          </a:p>
          <a:p>
            <a:pPr algn="l">
              <a:lnSpc>
                <a:spcPts val="9450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933450" y="4185835"/>
            <a:ext cx="5332579" cy="4638561"/>
            <a:chOff x="0" y="0"/>
            <a:chExt cx="1404465" cy="122167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04465" cy="1221679"/>
            </a:xfrm>
            <a:custGeom>
              <a:avLst/>
              <a:gdLst/>
              <a:ahLst/>
              <a:cxnLst/>
              <a:rect r="r" b="b" t="t" l="l"/>
              <a:pathLst>
                <a:path h="1221679" w="1404465">
                  <a:moveTo>
                    <a:pt x="72591" y="0"/>
                  </a:moveTo>
                  <a:lnTo>
                    <a:pt x="1331875" y="0"/>
                  </a:lnTo>
                  <a:cubicBezTo>
                    <a:pt x="1371965" y="0"/>
                    <a:pt x="1404465" y="32500"/>
                    <a:pt x="1404465" y="72591"/>
                  </a:cubicBezTo>
                  <a:lnTo>
                    <a:pt x="1404465" y="1149088"/>
                  </a:lnTo>
                  <a:cubicBezTo>
                    <a:pt x="1404465" y="1189179"/>
                    <a:pt x="1371965" y="1221679"/>
                    <a:pt x="1331875" y="1221679"/>
                  </a:cubicBezTo>
                  <a:lnTo>
                    <a:pt x="72591" y="1221679"/>
                  </a:lnTo>
                  <a:cubicBezTo>
                    <a:pt x="32500" y="1221679"/>
                    <a:pt x="0" y="1189179"/>
                    <a:pt x="0" y="1149088"/>
                  </a:cubicBezTo>
                  <a:lnTo>
                    <a:pt x="0" y="72591"/>
                  </a:lnTo>
                  <a:cubicBezTo>
                    <a:pt x="0" y="32500"/>
                    <a:pt x="32500" y="0"/>
                    <a:pt x="72591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404465" cy="12597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477710" y="4185835"/>
            <a:ext cx="5332579" cy="4638561"/>
            <a:chOff x="0" y="0"/>
            <a:chExt cx="1404465" cy="122167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04465" cy="1221679"/>
            </a:xfrm>
            <a:custGeom>
              <a:avLst/>
              <a:gdLst/>
              <a:ahLst/>
              <a:cxnLst/>
              <a:rect r="r" b="b" t="t" l="l"/>
              <a:pathLst>
                <a:path h="1221679" w="1404465">
                  <a:moveTo>
                    <a:pt x="72591" y="0"/>
                  </a:moveTo>
                  <a:lnTo>
                    <a:pt x="1331875" y="0"/>
                  </a:lnTo>
                  <a:cubicBezTo>
                    <a:pt x="1371965" y="0"/>
                    <a:pt x="1404465" y="32500"/>
                    <a:pt x="1404465" y="72591"/>
                  </a:cubicBezTo>
                  <a:lnTo>
                    <a:pt x="1404465" y="1149088"/>
                  </a:lnTo>
                  <a:cubicBezTo>
                    <a:pt x="1404465" y="1189179"/>
                    <a:pt x="1371965" y="1221679"/>
                    <a:pt x="1331875" y="1221679"/>
                  </a:cubicBezTo>
                  <a:lnTo>
                    <a:pt x="72591" y="1221679"/>
                  </a:lnTo>
                  <a:cubicBezTo>
                    <a:pt x="32500" y="1221679"/>
                    <a:pt x="0" y="1189179"/>
                    <a:pt x="0" y="1149088"/>
                  </a:cubicBezTo>
                  <a:lnTo>
                    <a:pt x="0" y="72591"/>
                  </a:lnTo>
                  <a:cubicBezTo>
                    <a:pt x="0" y="32500"/>
                    <a:pt x="32500" y="0"/>
                    <a:pt x="72591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404465" cy="12597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019840" y="4185835"/>
            <a:ext cx="5332579" cy="4638561"/>
            <a:chOff x="0" y="0"/>
            <a:chExt cx="1404465" cy="122167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04465" cy="1221679"/>
            </a:xfrm>
            <a:custGeom>
              <a:avLst/>
              <a:gdLst/>
              <a:ahLst/>
              <a:cxnLst/>
              <a:rect r="r" b="b" t="t" l="l"/>
              <a:pathLst>
                <a:path h="1221679" w="1404465">
                  <a:moveTo>
                    <a:pt x="72591" y="0"/>
                  </a:moveTo>
                  <a:lnTo>
                    <a:pt x="1331875" y="0"/>
                  </a:lnTo>
                  <a:cubicBezTo>
                    <a:pt x="1371965" y="0"/>
                    <a:pt x="1404465" y="32500"/>
                    <a:pt x="1404465" y="72591"/>
                  </a:cubicBezTo>
                  <a:lnTo>
                    <a:pt x="1404465" y="1149088"/>
                  </a:lnTo>
                  <a:cubicBezTo>
                    <a:pt x="1404465" y="1189179"/>
                    <a:pt x="1371965" y="1221679"/>
                    <a:pt x="1331875" y="1221679"/>
                  </a:cubicBezTo>
                  <a:lnTo>
                    <a:pt x="72591" y="1221679"/>
                  </a:lnTo>
                  <a:cubicBezTo>
                    <a:pt x="32500" y="1221679"/>
                    <a:pt x="0" y="1189179"/>
                    <a:pt x="0" y="1149088"/>
                  </a:cubicBezTo>
                  <a:lnTo>
                    <a:pt x="0" y="72591"/>
                  </a:lnTo>
                  <a:cubicBezTo>
                    <a:pt x="0" y="32500"/>
                    <a:pt x="32500" y="0"/>
                    <a:pt x="72591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404465" cy="12597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547027" y="6850279"/>
            <a:ext cx="4020208" cy="935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true" sz="1800" spc="18">
                <a:solidFill>
                  <a:srgbClr val="F5F5F5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All-in-one platform to manage communication, tasks, and collaboration with full visibility.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091288" y="6850279"/>
            <a:ext cx="4020208" cy="935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true" sz="1800" spc="18">
                <a:solidFill>
                  <a:srgbClr val="F5F5F5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Customizable tools that adapt to your team’s needs — no more one-size-fits-all solutions.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633417" y="6850279"/>
            <a:ext cx="4020208" cy="935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true" sz="1800" spc="18">
                <a:solidFill>
                  <a:srgbClr val="F5F5F5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Cloud-based platform enabling teams to work securely from anywhere, with region-specific compliance.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47027" y="5660518"/>
            <a:ext cx="4020208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26" b="true">
                <a:solidFill>
                  <a:srgbClr val="F5F5F5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Centralized </a:t>
            </a:r>
          </a:p>
          <a:p>
            <a:pPr algn="l">
              <a:lnSpc>
                <a:spcPts val="3640"/>
              </a:lnSpc>
            </a:pPr>
            <a:r>
              <a:rPr lang="en-US" b="true" sz="2600" spc="26">
                <a:solidFill>
                  <a:srgbClr val="F5F5F5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Workspace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091288" y="5660518"/>
            <a:ext cx="4020208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26" b="true">
                <a:solidFill>
                  <a:srgbClr val="F5F5F5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Modular </a:t>
            </a:r>
          </a:p>
          <a:p>
            <a:pPr algn="l">
              <a:lnSpc>
                <a:spcPts val="3640"/>
              </a:lnSpc>
            </a:pPr>
            <a:r>
              <a:rPr lang="en-US" b="true" sz="2600" spc="26">
                <a:solidFill>
                  <a:srgbClr val="F5F5F5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Integration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633417" y="5660518"/>
            <a:ext cx="4020208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b="true" sz="2600" spc="26">
                <a:solidFill>
                  <a:srgbClr val="F5F5F5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Global Access, Local Control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547027" y="4691314"/>
            <a:ext cx="589860" cy="589860"/>
          </a:xfrm>
          <a:custGeom>
            <a:avLst/>
            <a:gdLst/>
            <a:ahLst/>
            <a:cxnLst/>
            <a:rect r="r" b="b" t="t" l="l"/>
            <a:pathLst>
              <a:path h="589860" w="589860">
                <a:moveTo>
                  <a:pt x="0" y="0"/>
                </a:moveTo>
                <a:lnTo>
                  <a:pt x="589861" y="0"/>
                </a:lnTo>
                <a:lnTo>
                  <a:pt x="589861" y="589860"/>
                </a:lnTo>
                <a:lnTo>
                  <a:pt x="0" y="5898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7091288" y="4691314"/>
            <a:ext cx="589860" cy="589860"/>
          </a:xfrm>
          <a:custGeom>
            <a:avLst/>
            <a:gdLst/>
            <a:ahLst/>
            <a:cxnLst/>
            <a:rect r="r" b="b" t="t" l="l"/>
            <a:pathLst>
              <a:path h="589860" w="589860">
                <a:moveTo>
                  <a:pt x="0" y="0"/>
                </a:moveTo>
                <a:lnTo>
                  <a:pt x="589860" y="0"/>
                </a:lnTo>
                <a:lnTo>
                  <a:pt x="589860" y="589860"/>
                </a:lnTo>
                <a:lnTo>
                  <a:pt x="0" y="5898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2633417" y="4637864"/>
            <a:ext cx="643310" cy="643310"/>
          </a:xfrm>
          <a:custGeom>
            <a:avLst/>
            <a:gdLst/>
            <a:ahLst/>
            <a:cxnLst/>
            <a:rect r="r" b="b" t="t" l="l"/>
            <a:pathLst>
              <a:path h="643310" w="643310">
                <a:moveTo>
                  <a:pt x="0" y="0"/>
                </a:moveTo>
                <a:lnTo>
                  <a:pt x="643310" y="0"/>
                </a:lnTo>
                <a:lnTo>
                  <a:pt x="643310" y="643310"/>
                </a:lnTo>
                <a:lnTo>
                  <a:pt x="0" y="6433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888272" y="472575"/>
            <a:ext cx="658756" cy="528631"/>
          </a:xfrm>
          <a:custGeom>
            <a:avLst/>
            <a:gdLst/>
            <a:ahLst/>
            <a:cxnLst/>
            <a:rect r="r" b="b" t="t" l="l"/>
            <a:pathLst>
              <a:path h="528631" w="658756">
                <a:moveTo>
                  <a:pt x="0" y="0"/>
                </a:moveTo>
                <a:lnTo>
                  <a:pt x="658755" y="0"/>
                </a:lnTo>
                <a:lnTo>
                  <a:pt x="658755" y="528631"/>
                </a:lnTo>
                <a:lnTo>
                  <a:pt x="0" y="52863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547027" y="562273"/>
            <a:ext cx="7087065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spc="20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Taskflow AI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98626" y="472575"/>
            <a:ext cx="641254" cy="484209"/>
            <a:chOff x="0" y="0"/>
            <a:chExt cx="168890" cy="1275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8890" cy="127528"/>
            </a:xfrm>
            <a:custGeom>
              <a:avLst/>
              <a:gdLst/>
              <a:ahLst/>
              <a:cxnLst/>
              <a:rect r="r" b="b" t="t" l="l"/>
              <a:pathLst>
                <a:path h="127528" w="168890">
                  <a:moveTo>
                    <a:pt x="63764" y="0"/>
                  </a:moveTo>
                  <a:lnTo>
                    <a:pt x="105126" y="0"/>
                  </a:lnTo>
                  <a:cubicBezTo>
                    <a:pt x="122037" y="0"/>
                    <a:pt x="138256" y="6718"/>
                    <a:pt x="150214" y="18676"/>
                  </a:cubicBezTo>
                  <a:cubicBezTo>
                    <a:pt x="162172" y="30634"/>
                    <a:pt x="168890" y="46853"/>
                    <a:pt x="168890" y="63764"/>
                  </a:cubicBezTo>
                  <a:lnTo>
                    <a:pt x="168890" y="63764"/>
                  </a:lnTo>
                  <a:cubicBezTo>
                    <a:pt x="168890" y="80675"/>
                    <a:pt x="162172" y="96894"/>
                    <a:pt x="150214" y="108852"/>
                  </a:cubicBezTo>
                  <a:cubicBezTo>
                    <a:pt x="138256" y="120810"/>
                    <a:pt x="122037" y="127528"/>
                    <a:pt x="105126" y="127528"/>
                  </a:cubicBezTo>
                  <a:lnTo>
                    <a:pt x="63764" y="127528"/>
                  </a:lnTo>
                  <a:cubicBezTo>
                    <a:pt x="46853" y="127528"/>
                    <a:pt x="30634" y="120810"/>
                    <a:pt x="18676" y="108852"/>
                  </a:cubicBezTo>
                  <a:cubicBezTo>
                    <a:pt x="6718" y="96894"/>
                    <a:pt x="0" y="80675"/>
                    <a:pt x="0" y="63764"/>
                  </a:cubicBezTo>
                  <a:lnTo>
                    <a:pt x="0" y="63764"/>
                  </a:lnTo>
                  <a:cubicBezTo>
                    <a:pt x="0" y="46853"/>
                    <a:pt x="6718" y="30634"/>
                    <a:pt x="18676" y="18676"/>
                  </a:cubicBezTo>
                  <a:cubicBezTo>
                    <a:pt x="30634" y="6718"/>
                    <a:pt x="46853" y="0"/>
                    <a:pt x="63764" y="0"/>
                  </a:cubicBezTo>
                  <a:close/>
                </a:path>
              </a:pathLst>
            </a:custGeom>
            <a:solidFill>
              <a:srgbClr val="0077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8890" cy="1656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16867220" y="593606"/>
            <a:ext cx="304067" cy="242148"/>
          </a:xfrm>
          <a:custGeom>
            <a:avLst/>
            <a:gdLst/>
            <a:ahLst/>
            <a:cxnLst/>
            <a:rect r="r" b="b" t="t" l="l"/>
            <a:pathLst>
              <a:path h="242148" w="304067">
                <a:moveTo>
                  <a:pt x="304066" y="0"/>
                </a:moveTo>
                <a:lnTo>
                  <a:pt x="0" y="0"/>
                </a:lnTo>
                <a:lnTo>
                  <a:pt x="0" y="242147"/>
                </a:lnTo>
                <a:lnTo>
                  <a:pt x="304066" y="242147"/>
                </a:lnTo>
                <a:lnTo>
                  <a:pt x="3040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096376" y="9340399"/>
            <a:ext cx="873698" cy="273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US" b="true" sz="1600" spc="16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Page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882414" y="9340399"/>
            <a:ext cx="450503" cy="273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US" sz="1600" spc="16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08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2844" y="9340399"/>
            <a:ext cx="2945600" cy="273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sz="1600" spc="16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www.reallygreatsite.com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5083" y="1458746"/>
            <a:ext cx="16377834" cy="1247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50"/>
              </a:lnSpc>
            </a:pPr>
            <a:r>
              <a:rPr lang="en-US" sz="9000" b="true">
                <a:solidFill>
                  <a:srgbClr val="FFFFFF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Typical Flow for User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03435" y="4524777"/>
            <a:ext cx="15681130" cy="3195030"/>
          </a:xfrm>
          <a:custGeom>
            <a:avLst/>
            <a:gdLst/>
            <a:ahLst/>
            <a:cxnLst/>
            <a:rect r="r" b="b" t="t" l="l"/>
            <a:pathLst>
              <a:path h="3195030" w="15681130">
                <a:moveTo>
                  <a:pt x="0" y="0"/>
                </a:moveTo>
                <a:lnTo>
                  <a:pt x="15681130" y="0"/>
                </a:lnTo>
                <a:lnTo>
                  <a:pt x="15681130" y="3195030"/>
                </a:lnTo>
                <a:lnTo>
                  <a:pt x="0" y="3195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929222" y="7480054"/>
            <a:ext cx="2497308" cy="935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true" sz="1800" spc="18">
                <a:solidFill>
                  <a:srgbClr val="FFFFFF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MVP Launch – Core feature set built &amp; validated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191108" y="7480054"/>
            <a:ext cx="2497308" cy="621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18" b="true">
                <a:solidFill>
                  <a:srgbClr val="FFFFFF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Integrations – Add major third-party integrations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090560" y="3394370"/>
            <a:ext cx="2497308" cy="935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18" b="true">
                <a:solidFill>
                  <a:srgbClr val="FFFFFF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Beta Testing – Invite early adopters &amp; refine based on feedback.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313455" y="3394370"/>
            <a:ext cx="2497308" cy="1249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true" sz="1800" spc="18">
                <a:solidFill>
                  <a:srgbClr val="FFFFFF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Scalability – Infrastructure optimization, performance upgrades.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450791" y="7480054"/>
            <a:ext cx="2497308" cy="935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18" b="true">
                <a:solidFill>
                  <a:srgbClr val="FFFFFF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Global Expansion – Multi-language support and regional onboarding.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29222" y="5835803"/>
            <a:ext cx="1883464" cy="365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b="true" sz="2100" spc="21">
                <a:solidFill>
                  <a:srgbClr val="000000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PHASE 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090560" y="5835803"/>
            <a:ext cx="1883464" cy="365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b="true" sz="2100" spc="21">
                <a:solidFill>
                  <a:srgbClr val="FFFFFF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PHASE 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202268" y="5835803"/>
            <a:ext cx="1883464" cy="365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b="true" sz="2100" spc="21">
                <a:solidFill>
                  <a:srgbClr val="000000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PHASE 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313455" y="5835803"/>
            <a:ext cx="1883464" cy="365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b="true" sz="2100" spc="21">
                <a:solidFill>
                  <a:srgbClr val="FFFFFF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PHASE 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473269" y="5835803"/>
            <a:ext cx="1883464" cy="365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b="true" sz="2100" spc="21">
                <a:solidFill>
                  <a:srgbClr val="000000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PHASE 5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888272" y="472575"/>
            <a:ext cx="658756" cy="528631"/>
          </a:xfrm>
          <a:custGeom>
            <a:avLst/>
            <a:gdLst/>
            <a:ahLst/>
            <a:cxnLst/>
            <a:rect r="r" b="b" t="t" l="l"/>
            <a:pathLst>
              <a:path h="528631" w="658756">
                <a:moveTo>
                  <a:pt x="0" y="0"/>
                </a:moveTo>
                <a:lnTo>
                  <a:pt x="658755" y="0"/>
                </a:lnTo>
                <a:lnTo>
                  <a:pt x="658755" y="528631"/>
                </a:lnTo>
                <a:lnTo>
                  <a:pt x="0" y="5286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547027" y="562273"/>
            <a:ext cx="7087065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spc="20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Taskflow AI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46958" y="5095875"/>
            <a:ext cx="5332579" cy="1758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0" b="true">
                <a:solidFill>
                  <a:srgbClr val="000000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“Ou</a:t>
            </a:r>
            <a:r>
              <a:rPr lang="en-US" sz="2000" spc="20" b="true">
                <a:solidFill>
                  <a:srgbClr val="000000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r platform is packed with powerful features designed to streamline your workflow, enhance user engagement, and scale with your business. Each feature is built with simplicity, speed, and impact in mind.”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42844" y="1261427"/>
            <a:ext cx="7187877" cy="5154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9600" b="true">
                <a:solidFill>
                  <a:srgbClr val="000000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S</a:t>
            </a:r>
            <a:r>
              <a:rPr lang="en-US" sz="9600" b="true">
                <a:solidFill>
                  <a:srgbClr val="000000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ystem Architecture</a:t>
            </a:r>
          </a:p>
          <a:p>
            <a:pPr algn="l">
              <a:lnSpc>
                <a:spcPts val="10080"/>
              </a:lnSpc>
            </a:pPr>
          </a:p>
          <a:p>
            <a:pPr algn="l">
              <a:lnSpc>
                <a:spcPts val="10080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6698626" y="472575"/>
            <a:ext cx="641254" cy="484209"/>
            <a:chOff x="0" y="0"/>
            <a:chExt cx="168890" cy="1275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8890" cy="127528"/>
            </a:xfrm>
            <a:custGeom>
              <a:avLst/>
              <a:gdLst/>
              <a:ahLst/>
              <a:cxnLst/>
              <a:rect r="r" b="b" t="t" l="l"/>
              <a:pathLst>
                <a:path h="127528" w="168890">
                  <a:moveTo>
                    <a:pt x="63764" y="0"/>
                  </a:moveTo>
                  <a:lnTo>
                    <a:pt x="105126" y="0"/>
                  </a:lnTo>
                  <a:cubicBezTo>
                    <a:pt x="122037" y="0"/>
                    <a:pt x="138256" y="6718"/>
                    <a:pt x="150214" y="18676"/>
                  </a:cubicBezTo>
                  <a:cubicBezTo>
                    <a:pt x="162172" y="30634"/>
                    <a:pt x="168890" y="46853"/>
                    <a:pt x="168890" y="63764"/>
                  </a:cubicBezTo>
                  <a:lnTo>
                    <a:pt x="168890" y="63764"/>
                  </a:lnTo>
                  <a:cubicBezTo>
                    <a:pt x="168890" y="80675"/>
                    <a:pt x="162172" y="96894"/>
                    <a:pt x="150214" y="108852"/>
                  </a:cubicBezTo>
                  <a:cubicBezTo>
                    <a:pt x="138256" y="120810"/>
                    <a:pt x="122037" y="127528"/>
                    <a:pt x="105126" y="127528"/>
                  </a:cubicBezTo>
                  <a:lnTo>
                    <a:pt x="63764" y="127528"/>
                  </a:lnTo>
                  <a:cubicBezTo>
                    <a:pt x="46853" y="127528"/>
                    <a:pt x="30634" y="120810"/>
                    <a:pt x="18676" y="108852"/>
                  </a:cubicBezTo>
                  <a:cubicBezTo>
                    <a:pt x="6718" y="96894"/>
                    <a:pt x="0" y="80675"/>
                    <a:pt x="0" y="63764"/>
                  </a:cubicBezTo>
                  <a:lnTo>
                    <a:pt x="0" y="63764"/>
                  </a:lnTo>
                  <a:cubicBezTo>
                    <a:pt x="0" y="46853"/>
                    <a:pt x="6718" y="30634"/>
                    <a:pt x="18676" y="18676"/>
                  </a:cubicBezTo>
                  <a:cubicBezTo>
                    <a:pt x="30634" y="6718"/>
                    <a:pt x="46853" y="0"/>
                    <a:pt x="63764" y="0"/>
                  </a:cubicBezTo>
                  <a:close/>
                </a:path>
              </a:pathLst>
            </a:custGeom>
            <a:solidFill>
              <a:srgbClr val="0077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68890" cy="1656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0">
            <a:off x="16867220" y="593606"/>
            <a:ext cx="304067" cy="242148"/>
          </a:xfrm>
          <a:custGeom>
            <a:avLst/>
            <a:gdLst/>
            <a:ahLst/>
            <a:cxnLst/>
            <a:rect r="r" b="b" t="t" l="l"/>
            <a:pathLst>
              <a:path h="242148" w="304067">
                <a:moveTo>
                  <a:pt x="304066" y="0"/>
                </a:moveTo>
                <a:lnTo>
                  <a:pt x="0" y="0"/>
                </a:lnTo>
                <a:lnTo>
                  <a:pt x="0" y="242147"/>
                </a:lnTo>
                <a:lnTo>
                  <a:pt x="304066" y="242147"/>
                </a:lnTo>
                <a:lnTo>
                  <a:pt x="3040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291450" y="5392196"/>
            <a:ext cx="656558" cy="596647"/>
          </a:xfrm>
          <a:custGeom>
            <a:avLst/>
            <a:gdLst/>
            <a:ahLst/>
            <a:cxnLst/>
            <a:rect r="r" b="b" t="t" l="l"/>
            <a:pathLst>
              <a:path h="596647" w="656558">
                <a:moveTo>
                  <a:pt x="0" y="0"/>
                </a:moveTo>
                <a:lnTo>
                  <a:pt x="656558" y="0"/>
                </a:lnTo>
                <a:lnTo>
                  <a:pt x="656558" y="596646"/>
                </a:lnTo>
                <a:lnTo>
                  <a:pt x="0" y="5966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338944" y="5441377"/>
            <a:ext cx="723752" cy="572669"/>
          </a:xfrm>
          <a:custGeom>
            <a:avLst/>
            <a:gdLst/>
            <a:ahLst/>
            <a:cxnLst/>
            <a:rect r="r" b="b" t="t" l="l"/>
            <a:pathLst>
              <a:path h="572669" w="723752">
                <a:moveTo>
                  <a:pt x="0" y="0"/>
                </a:moveTo>
                <a:lnTo>
                  <a:pt x="723752" y="0"/>
                </a:lnTo>
                <a:lnTo>
                  <a:pt x="723752" y="572669"/>
                </a:lnTo>
                <a:lnTo>
                  <a:pt x="0" y="5726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291450" y="1253158"/>
            <a:ext cx="717540" cy="717540"/>
          </a:xfrm>
          <a:custGeom>
            <a:avLst/>
            <a:gdLst/>
            <a:ahLst/>
            <a:cxnLst/>
            <a:rect r="r" b="b" t="t" l="l"/>
            <a:pathLst>
              <a:path h="717540" w="717540">
                <a:moveTo>
                  <a:pt x="0" y="0"/>
                </a:moveTo>
                <a:lnTo>
                  <a:pt x="717540" y="0"/>
                </a:lnTo>
                <a:lnTo>
                  <a:pt x="717540" y="717540"/>
                </a:lnTo>
                <a:lnTo>
                  <a:pt x="0" y="7175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096376" y="9340399"/>
            <a:ext cx="873698" cy="273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US" b="true" sz="1600" spc="16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Page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882414" y="9340399"/>
            <a:ext cx="450503" cy="273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US" sz="1600" spc="16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06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2844" y="9340399"/>
            <a:ext cx="2945600" cy="273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sz="1600" spc="16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www.reallygreatsite.com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8338944" y="1470029"/>
            <a:ext cx="751473" cy="500669"/>
          </a:xfrm>
          <a:custGeom>
            <a:avLst/>
            <a:gdLst/>
            <a:ahLst/>
            <a:cxnLst/>
            <a:rect r="r" b="b" t="t" l="l"/>
            <a:pathLst>
              <a:path h="500669" w="751473">
                <a:moveTo>
                  <a:pt x="0" y="0"/>
                </a:moveTo>
                <a:lnTo>
                  <a:pt x="751473" y="0"/>
                </a:lnTo>
                <a:lnTo>
                  <a:pt x="751473" y="500669"/>
                </a:lnTo>
                <a:lnTo>
                  <a:pt x="0" y="5006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338944" y="3145443"/>
            <a:ext cx="4020208" cy="621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true" sz="1800" spc="18">
                <a:solidFill>
                  <a:srgbClr val="000000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Re</a:t>
            </a:r>
            <a:r>
              <a:rPr lang="en-US" b="true" sz="1800" spc="18">
                <a:solidFill>
                  <a:srgbClr val="000000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al-time editing, comments, and task updates across departments.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338944" y="2094523"/>
            <a:ext cx="4020208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b="true" sz="2600" spc="26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S</a:t>
            </a:r>
            <a:r>
              <a:rPr lang="en-US" b="true" sz="2600" spc="26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eamless Collaboration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291450" y="3145443"/>
            <a:ext cx="4020208" cy="935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true" sz="1800" spc="18">
                <a:solidFill>
                  <a:srgbClr val="000000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B</a:t>
            </a:r>
            <a:r>
              <a:rPr lang="en-US" b="true" sz="1800" spc="18">
                <a:solidFill>
                  <a:srgbClr val="000000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uilt-in chat, voice, and notification system keeps everyone aligned.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3291450" y="2094523"/>
            <a:ext cx="4020208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b="true" sz="2600" spc="26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Sma</a:t>
            </a:r>
            <a:r>
              <a:rPr lang="en-US" b="true" sz="2600" spc="26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rt Communication Tools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338944" y="7188791"/>
            <a:ext cx="4020208" cy="935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true" sz="1800" spc="18">
                <a:solidFill>
                  <a:srgbClr val="000000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A</a:t>
            </a:r>
            <a:r>
              <a:rPr lang="en-US" b="true" sz="1800" spc="18">
                <a:solidFill>
                  <a:srgbClr val="000000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utomatic saving and synchronization across devices and teams.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8338944" y="6137871"/>
            <a:ext cx="4020208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b="true" sz="2600" spc="26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Cl</a:t>
            </a:r>
            <a:r>
              <a:rPr lang="en-US" b="true" sz="2600" spc="26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oud Sync &amp; Backup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291450" y="7188791"/>
            <a:ext cx="4020208" cy="621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true" sz="1800" spc="18">
                <a:solidFill>
                  <a:srgbClr val="000000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D</a:t>
            </a:r>
            <a:r>
              <a:rPr lang="en-US" b="true" sz="1800" spc="18">
                <a:solidFill>
                  <a:srgbClr val="000000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rag-and-drop automation for routine tasks, saving time and effort.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291450" y="6137871"/>
            <a:ext cx="4020208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b="true" sz="2600" spc="26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W</a:t>
            </a:r>
            <a:r>
              <a:rPr lang="en-US" b="true" sz="2600" spc="26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orkflow Automation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888272" y="472575"/>
            <a:ext cx="658756" cy="528631"/>
          </a:xfrm>
          <a:custGeom>
            <a:avLst/>
            <a:gdLst/>
            <a:ahLst/>
            <a:cxnLst/>
            <a:rect r="r" b="b" t="t" l="l"/>
            <a:pathLst>
              <a:path h="528631" w="658756">
                <a:moveTo>
                  <a:pt x="0" y="0"/>
                </a:moveTo>
                <a:lnTo>
                  <a:pt x="658755" y="0"/>
                </a:lnTo>
                <a:lnTo>
                  <a:pt x="658755" y="528631"/>
                </a:lnTo>
                <a:lnTo>
                  <a:pt x="0" y="52863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547027" y="562273"/>
            <a:ext cx="7087065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spc="20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Taskflow AI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DAG6Te672zg</dc:identifier>
  <dcterms:modified xsi:type="dcterms:W3CDTF">2011-08-01T06:04:30Z</dcterms:modified>
  <cp:revision>1</cp:revision>
  <dc:title>Blue and White Modern Business Pitch Deck Presentation</dc:title>
</cp:coreProperties>
</file>